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11" name="عنصر نائب لرقم الشريحة 10"/>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14/02/1440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الأيقونة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D134BF-12EC-4B18-AC90-582B8DDBE137}" type="datetimeFigureOut">
              <a:rPr lang="ar-IQ" smtClean="0"/>
              <a:t>14/02/1440</a:t>
            </a:fld>
            <a:endParaRPr lang="ar-IQ"/>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094B3AD-B085-4BE1-AAA6-EFC0BE9A0A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43608" y="2060848"/>
            <a:ext cx="7128792" cy="2304256"/>
          </a:xfrm>
        </p:spPr>
        <p:txBody>
          <a:bodyPr>
            <a:noAutofit/>
          </a:bodyPr>
          <a:lstStyle/>
          <a:p>
            <a:pPr algn="ctr">
              <a:lnSpc>
                <a:spcPct val="115000"/>
              </a:lnSpc>
            </a:pPr>
            <a:r>
              <a:rPr lang="en-US" sz="3200" dirty="0">
                <a:ea typeface="Calibri"/>
                <a:cs typeface="Arial"/>
              </a:rPr>
              <a:t/>
            </a:r>
            <a:br>
              <a:rPr lang="en-US" sz="3200" dirty="0">
                <a:ea typeface="Calibri"/>
                <a:cs typeface="Arial"/>
              </a:rPr>
            </a:br>
            <a:r>
              <a:rPr lang="ar-IQ" sz="3200" dirty="0" smtClean="0">
                <a:ea typeface="Calibri"/>
                <a:cs typeface="Arial"/>
              </a:rPr>
              <a:t>*</a:t>
            </a:r>
            <a:r>
              <a:rPr lang="ar-IQ" sz="3200" dirty="0" smtClean="0">
                <a:effectLst/>
                <a:latin typeface="Simplified Arabic"/>
                <a:ea typeface="Calibri"/>
                <a:cs typeface="Ali-A-Samik"/>
              </a:rPr>
              <a:t>التعليم </a:t>
            </a:r>
            <a:r>
              <a:rPr lang="ar-IQ" sz="3200" dirty="0">
                <a:effectLst/>
                <a:latin typeface="Simplified Arabic"/>
                <a:ea typeface="Calibri"/>
                <a:cs typeface="Ali-A-Samik"/>
              </a:rPr>
              <a:t>الجامعي</a:t>
            </a:r>
            <a:br>
              <a:rPr lang="ar-IQ" sz="3200" dirty="0">
                <a:effectLst/>
                <a:latin typeface="Simplified Arabic"/>
                <a:ea typeface="Calibri"/>
                <a:cs typeface="Ali-A-Samik"/>
              </a:rPr>
            </a:br>
            <a:r>
              <a:rPr lang="ar-IQ" sz="3200" dirty="0" smtClean="0">
                <a:effectLst/>
                <a:latin typeface="Simplified Arabic"/>
                <a:ea typeface="Calibri"/>
                <a:cs typeface="Ali-A-Samik"/>
              </a:rPr>
              <a:t>* </a:t>
            </a:r>
            <a:r>
              <a:rPr lang="ar-IQ" sz="3200" dirty="0">
                <a:effectLst/>
                <a:latin typeface="Simplified Arabic"/>
                <a:ea typeface="Calibri"/>
                <a:cs typeface="Ali-A-Samik"/>
              </a:rPr>
              <a:t>الارشاد النفسي</a:t>
            </a:r>
            <a:br>
              <a:rPr lang="ar-IQ" sz="3200" dirty="0">
                <a:effectLst/>
                <a:latin typeface="Simplified Arabic"/>
                <a:ea typeface="Calibri"/>
                <a:cs typeface="Ali-A-Samik"/>
              </a:rPr>
            </a:br>
            <a:r>
              <a:rPr lang="ar-IQ" sz="3200" dirty="0">
                <a:effectLst/>
                <a:latin typeface="Simplified Arabic"/>
                <a:ea typeface="Calibri"/>
                <a:cs typeface="Ali-A-Samik"/>
              </a:rPr>
              <a:t>* عناصر البرنامج الارشادي</a:t>
            </a:r>
            <a:r>
              <a:rPr lang="ar-IQ" sz="2400" dirty="0">
                <a:effectLst/>
                <a:latin typeface="Simplified Arabic"/>
                <a:ea typeface="Calibri"/>
                <a:cs typeface="Ali-A-Samik"/>
              </a:rPr>
              <a:t/>
            </a:r>
            <a:br>
              <a:rPr lang="ar-IQ" sz="2400" dirty="0">
                <a:effectLst/>
                <a:latin typeface="Simplified Arabic"/>
                <a:ea typeface="Calibri"/>
                <a:cs typeface="Ali-A-Samik"/>
              </a:rPr>
            </a:br>
            <a:endParaRPr lang="ar-IQ" sz="2400" dirty="0"/>
          </a:p>
        </p:txBody>
      </p:sp>
      <p:sp>
        <p:nvSpPr>
          <p:cNvPr id="3" name="عنوان فرعي 2"/>
          <p:cNvSpPr>
            <a:spLocks noGrp="1"/>
          </p:cNvSpPr>
          <p:nvPr>
            <p:ph type="subTitle" idx="1"/>
          </p:nvPr>
        </p:nvSpPr>
        <p:spPr>
          <a:xfrm>
            <a:off x="1331640" y="4293096"/>
            <a:ext cx="6400800" cy="1872208"/>
          </a:xfrm>
        </p:spPr>
        <p:txBody>
          <a:bodyPr>
            <a:noAutofit/>
          </a:bodyPr>
          <a:lstStyle/>
          <a:p>
            <a:pPr algn="ctr">
              <a:lnSpc>
                <a:spcPct val="115000"/>
              </a:lnSpc>
            </a:pPr>
            <a:r>
              <a:rPr lang="ar-IQ" sz="2400" dirty="0" smtClean="0">
                <a:solidFill>
                  <a:schemeClr val="tx1"/>
                </a:solidFill>
                <a:latin typeface="Simplified Arabic"/>
                <a:ea typeface="Calibri"/>
                <a:cs typeface="Ali-A-Samik"/>
              </a:rPr>
              <a:t>اعداد</a:t>
            </a:r>
            <a:endParaRPr lang="en-US" sz="1600" dirty="0">
              <a:solidFill>
                <a:schemeClr val="tx1"/>
              </a:solidFill>
              <a:ea typeface="Calibri"/>
              <a:cs typeface="Arial"/>
            </a:endParaRPr>
          </a:p>
          <a:p>
            <a:pPr algn="ctr">
              <a:lnSpc>
                <a:spcPct val="115000"/>
              </a:lnSpc>
            </a:pPr>
            <a:r>
              <a:rPr lang="ar-IQ" sz="2400" dirty="0">
                <a:solidFill>
                  <a:schemeClr val="tx1"/>
                </a:solidFill>
                <a:latin typeface="Simplified Arabic"/>
                <a:ea typeface="Calibri"/>
                <a:cs typeface="Ali-A-Samik"/>
              </a:rPr>
              <a:t>الاستاذ المساعد الدكتور </a:t>
            </a:r>
            <a:r>
              <a:rPr lang="ar-IQ" sz="2400" dirty="0" smtClean="0">
                <a:solidFill>
                  <a:schemeClr val="tx1"/>
                </a:solidFill>
                <a:latin typeface="Simplified Arabic"/>
                <a:ea typeface="Calibri"/>
                <a:cs typeface="Ali-A-Samik"/>
              </a:rPr>
              <a:t>اياد </a:t>
            </a:r>
            <a:r>
              <a:rPr lang="ar-IQ" sz="2400">
                <a:solidFill>
                  <a:schemeClr val="tx1"/>
                </a:solidFill>
                <a:latin typeface="Simplified Arabic"/>
                <a:ea typeface="Calibri"/>
                <a:cs typeface="Ali-A-Samik"/>
              </a:rPr>
              <a:t>هاشم </a:t>
            </a:r>
            <a:r>
              <a:rPr lang="ar-IQ" sz="2400" smtClean="0">
                <a:solidFill>
                  <a:schemeClr val="tx1"/>
                </a:solidFill>
                <a:latin typeface="Simplified Arabic"/>
                <a:ea typeface="Calibri"/>
                <a:cs typeface="Ali-A-Samik"/>
              </a:rPr>
              <a:t>محمد</a:t>
            </a:r>
            <a:endParaRPr lang="ar-IQ" sz="2400" dirty="0" smtClean="0">
              <a:solidFill>
                <a:schemeClr val="tx1"/>
              </a:solidFill>
              <a:effectLst/>
              <a:latin typeface="Simplified Arabic"/>
              <a:ea typeface="Calibri"/>
              <a:cs typeface="Ali-A-Samik"/>
            </a:endParaRPr>
          </a:p>
          <a:p>
            <a:pPr algn="ctr">
              <a:lnSpc>
                <a:spcPct val="115000"/>
              </a:lnSpc>
            </a:pPr>
            <a:endParaRPr lang="en-US" sz="1600"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a:ea typeface="Calibri"/>
                <a:cs typeface="Ali-A-Samik"/>
              </a:rPr>
              <a:t>جامعة ديالى </a:t>
            </a:r>
            <a:endParaRPr lang="en-US" sz="1050" dirty="0">
              <a:ea typeface="Calibri"/>
              <a:cs typeface="Arial"/>
            </a:endParaRPr>
          </a:p>
          <a:p>
            <a:pPr algn="ctr">
              <a:lnSpc>
                <a:spcPct val="115000"/>
              </a:lnSpc>
            </a:pPr>
            <a:r>
              <a:rPr lang="ar-IQ" dirty="0">
                <a:ea typeface="Calibri"/>
                <a:cs typeface="Ali-A-Samik"/>
              </a:rPr>
              <a:t>         كلية التربية للعلوم الانسانية </a:t>
            </a:r>
            <a:endParaRPr lang="en-US" sz="1050" dirty="0">
              <a:ea typeface="Calibri"/>
              <a:cs typeface="Arial"/>
            </a:endParaRPr>
          </a:p>
          <a:p>
            <a:pPr algn="ctr">
              <a:lnSpc>
                <a:spcPct val="115000"/>
              </a:lnSpc>
            </a:pPr>
            <a:r>
              <a:rPr lang="ar-IQ" dirty="0">
                <a:ea typeface="Calibri"/>
                <a:cs typeface="Ali-A-Samik"/>
              </a:rPr>
              <a:t>        قسم العلوم التربوية والنفسية </a:t>
            </a:r>
            <a:endParaRPr lang="en-US" sz="1050"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5976664"/>
          </a:xfrm>
        </p:spPr>
        <p:txBody>
          <a:bodyPr>
            <a:normAutofit fontScale="92500" lnSpcReduction="10000"/>
          </a:bodyPr>
          <a:lstStyle/>
          <a:p>
            <a:pPr marL="0" lvl="0" indent="0" algn="just">
              <a:lnSpc>
                <a:spcPct val="115000"/>
              </a:lnSpc>
              <a:spcAft>
                <a:spcPts val="1000"/>
              </a:spcAft>
              <a:buNone/>
              <a:tabLst>
                <a:tab pos="1959610" algn="l"/>
              </a:tabLst>
            </a:pPr>
            <a:r>
              <a:rPr lang="ar-IQ" dirty="0" smtClean="0">
                <a:latin typeface="Calibri"/>
                <a:ea typeface="Calibri"/>
                <a:cs typeface="Arial"/>
              </a:rPr>
              <a:t>1- تحديد </a:t>
            </a:r>
            <a:r>
              <a:rPr lang="ar-IQ" dirty="0">
                <a:latin typeface="Calibri"/>
                <a:ea typeface="Calibri"/>
                <a:cs typeface="Arial"/>
              </a:rPr>
              <a:t>الحاجات الارشادية: من أجل تحديد الاهداف والغايات التي يتضمنها البرنامج الارشادي لابد من تحديد حاجات الاشخاص الذين ستقدم لهم هذه الخدمات والخدمات تختلف من مجتمع الى اخر وذلك يتوقف على المستوى الاقتصادي والاجتماعي والعوامل الثقافية والمشكلات التعليمية كما ان المرشدون في المدارس يعملون بتحديد الحاجات الطلبة والوالدين والمدرسين ويفسر البيانات التي جمعها عن تلك الحاجات بدقة ويقومون بوضع اهداف وغايات لتحقيق تلك الحاجات بالاضافة الى ذلك هناك طرق عديدة يلجأ اليها المرشدون من اجل تحديد الحاجات الارشادية لطلبة وذلك عن طريق عمل استبيانات وتوزيعها على الطلبة والوالدين والمدرسين كما يمكن للمرشد استخدام وسائل اخرى من اجل جمع المعلومات حول حاجات المسترشدين من خلال الملاحظة وسجل الطلبة والمقابلات وبعد جمع المعلومات يقوم المرشد بتلخيصها وتفسيرها ثم تحديد الاهداف والغايات الاساسية لبرنامج الارشادي.</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132845010"/>
      </p:ext>
    </p:extLst>
  </p:cSld>
  <p:clrMapOvr>
    <a:masterClrMapping/>
  </p:clrMapOvr>
  <mc:AlternateContent xmlns:mc="http://schemas.openxmlformats.org/markup-compatibility/2006" xmlns:p14="http://schemas.microsoft.com/office/powerpoint/2010/main">
    <mc:Choice Requires="p14">
      <p:transition spd="slow" p14:dur="40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760640"/>
          </a:xfrm>
        </p:spPr>
        <p:txBody>
          <a:bodyPr>
            <a:normAutofit lnSpcReduction="10000"/>
          </a:bodyPr>
          <a:lstStyle/>
          <a:p>
            <a:pPr marL="0" lvl="0" indent="0" algn="just">
              <a:lnSpc>
                <a:spcPct val="115000"/>
              </a:lnSpc>
              <a:buNone/>
              <a:tabLst>
                <a:tab pos="1959610" algn="l"/>
              </a:tabLst>
            </a:pPr>
            <a:r>
              <a:rPr lang="ar-IQ" dirty="0" smtClean="0">
                <a:latin typeface="Calibri"/>
                <a:ea typeface="Calibri"/>
                <a:cs typeface="Arial"/>
              </a:rPr>
              <a:t>2- تحديد </a:t>
            </a:r>
            <a:r>
              <a:rPr lang="ar-IQ" dirty="0">
                <a:latin typeface="Calibri"/>
                <a:ea typeface="Calibri"/>
                <a:cs typeface="Arial"/>
              </a:rPr>
              <a:t>الموارد: وهناك نوعان من الموارد</a:t>
            </a:r>
            <a:endParaRPr lang="en-US" sz="1800" dirty="0">
              <a:latin typeface="Calibri"/>
              <a:ea typeface="Calibri"/>
              <a:cs typeface="Arial"/>
            </a:endParaRPr>
          </a:p>
          <a:p>
            <a:pPr marL="0" lvl="0" indent="0" algn="just">
              <a:lnSpc>
                <a:spcPct val="115000"/>
              </a:lnSpc>
              <a:buNone/>
              <a:tabLst>
                <a:tab pos="1959610" algn="l"/>
              </a:tabLst>
            </a:pPr>
            <a:r>
              <a:rPr lang="ar-IQ" dirty="0" smtClean="0">
                <a:latin typeface="Calibri"/>
                <a:ea typeface="Calibri"/>
                <a:cs typeface="Arial"/>
              </a:rPr>
              <a:t>أ- البشرية</a:t>
            </a:r>
            <a:r>
              <a:rPr lang="ar-IQ" dirty="0">
                <a:latin typeface="Calibri"/>
                <a:ea typeface="Calibri"/>
                <a:cs typeface="Arial"/>
              </a:rPr>
              <a:t>: وهم الاشخاص الذين يسهمون في تنفيذ البرنامج كالمدرسين المدربين على تقديم الخدمات التوجيهية للمسترشدين او الاشخاص الذين يساندون ويدعمون هذا البرنامج ماديا ومعنويا وبدون الدعم البشري المناسب فان جميع الموارد الاخرى لا يكون لها تأثير كبير.</a:t>
            </a:r>
            <a:endParaRPr lang="en-US" sz="1800" dirty="0">
              <a:latin typeface="Calibri"/>
              <a:ea typeface="Calibri"/>
              <a:cs typeface="Arial"/>
            </a:endParaRPr>
          </a:p>
          <a:p>
            <a:pPr marL="420624" indent="0" algn="just">
              <a:lnSpc>
                <a:spcPct val="115000"/>
              </a:lnSpc>
              <a:buNone/>
              <a:tabLst>
                <a:tab pos="1959610" algn="l"/>
              </a:tabLst>
            </a:pPr>
            <a:r>
              <a:rPr lang="en-US" dirty="0">
                <a:latin typeface="Calibri"/>
                <a:ea typeface="Calibri"/>
                <a:cs typeface="Arial"/>
              </a:rPr>
              <a:t> </a:t>
            </a:r>
            <a:endParaRPr lang="en-US" sz="1800" dirty="0">
              <a:latin typeface="Calibri"/>
              <a:ea typeface="Calibri"/>
              <a:cs typeface="Arial"/>
            </a:endParaRPr>
          </a:p>
          <a:p>
            <a:pPr marL="0" lvl="0" indent="0" algn="just">
              <a:lnSpc>
                <a:spcPct val="115000"/>
              </a:lnSpc>
              <a:spcAft>
                <a:spcPts val="1000"/>
              </a:spcAft>
              <a:buNone/>
              <a:tabLst>
                <a:tab pos="1959610" algn="l"/>
              </a:tabLst>
            </a:pPr>
            <a:r>
              <a:rPr lang="ar-IQ" dirty="0" smtClean="0">
                <a:latin typeface="Calibri"/>
                <a:ea typeface="Calibri"/>
                <a:cs typeface="Arial"/>
              </a:rPr>
              <a:t>ب- المادية</a:t>
            </a:r>
            <a:r>
              <a:rPr lang="ar-IQ" dirty="0">
                <a:latin typeface="Calibri"/>
                <a:ea typeface="Calibri"/>
                <a:cs typeface="Arial"/>
              </a:rPr>
              <a:t>: كالمواد والمعدات والمكان المناسب لتنفيذ النشاطات الارشادية سواء فردية او جماعية ، حيث يحتوي البرنامج الارشادي على المكان المناسب وعلى المعدات وادوات واجهزة مناسبة والمرشدون هم الذين يقدرون الادوات والاجهزة التي يحتاجونها تبعا لحاجات المسترشدين.</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907255544"/>
      </p:ext>
    </p:extLst>
  </p:cSld>
  <p:clrMapOvr>
    <a:masterClrMapping/>
  </p:clrMapOvr>
  <mc:AlternateContent xmlns:mc="http://schemas.openxmlformats.org/markup-compatibility/2006" xmlns:p14="http://schemas.microsoft.com/office/powerpoint/2010/main">
    <mc:Choice Requires="p14">
      <p:transition spd="slow" p14:dur="40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92688"/>
          </a:xfrm>
        </p:spPr>
        <p:txBody>
          <a:bodyPr>
            <a:normAutofit/>
          </a:bodyPr>
          <a:lstStyle/>
          <a:p>
            <a:pPr marL="0" lvl="0" indent="0" algn="just">
              <a:lnSpc>
                <a:spcPct val="115000"/>
              </a:lnSpc>
              <a:buNone/>
              <a:tabLst>
                <a:tab pos="1959610" algn="l"/>
              </a:tabLst>
            </a:pPr>
            <a:r>
              <a:rPr lang="ar-IQ" dirty="0" smtClean="0">
                <a:latin typeface="Calibri"/>
                <a:ea typeface="Calibri"/>
                <a:cs typeface="Arial"/>
              </a:rPr>
              <a:t>3- تقديم </a:t>
            </a:r>
            <a:r>
              <a:rPr lang="ar-IQ" dirty="0">
                <a:latin typeface="Calibri"/>
                <a:ea typeface="Calibri"/>
                <a:cs typeface="Arial"/>
              </a:rPr>
              <a:t>الخدمات : وهو العنصر الثالث من عناصر البرنامج الارشادي حيث توجد بعض الخدمات التي تدرب المرشد على أدائها وهي </a:t>
            </a:r>
            <a:endParaRPr lang="en-US" sz="1800" dirty="0">
              <a:latin typeface="Calibri"/>
              <a:ea typeface="Calibri"/>
              <a:cs typeface="Arial"/>
            </a:endParaRPr>
          </a:p>
          <a:p>
            <a:pPr marL="342900" lvl="0" indent="-342900" algn="just">
              <a:lnSpc>
                <a:spcPct val="115000"/>
              </a:lnSpc>
              <a:buFont typeface="+mj-cs"/>
              <a:buAutoNum type="arabic1Minus"/>
              <a:tabLst>
                <a:tab pos="1959610" algn="l"/>
              </a:tabLst>
            </a:pPr>
            <a:r>
              <a:rPr lang="ar-IQ" dirty="0">
                <a:latin typeface="Calibri"/>
                <a:ea typeface="Calibri"/>
                <a:cs typeface="Arial"/>
              </a:rPr>
              <a:t>الارشاد </a:t>
            </a:r>
            <a:endParaRPr lang="en-US" sz="1800" dirty="0">
              <a:latin typeface="Calibri"/>
              <a:ea typeface="Calibri"/>
              <a:cs typeface="Arial"/>
            </a:endParaRPr>
          </a:p>
          <a:p>
            <a:pPr marL="342900" lvl="0" indent="-342900" algn="just">
              <a:lnSpc>
                <a:spcPct val="115000"/>
              </a:lnSpc>
              <a:buFont typeface="+mj-cs"/>
              <a:buAutoNum type="arabic1Minus"/>
              <a:tabLst>
                <a:tab pos="1959610" algn="l"/>
              </a:tabLst>
            </a:pPr>
            <a:r>
              <a:rPr lang="ar-IQ" dirty="0">
                <a:latin typeface="Calibri"/>
                <a:ea typeface="Calibri"/>
                <a:cs typeface="Arial"/>
              </a:rPr>
              <a:t>الاستشارة</a:t>
            </a:r>
            <a:endParaRPr lang="en-US" sz="1800" dirty="0">
              <a:latin typeface="Calibri"/>
              <a:ea typeface="Calibri"/>
              <a:cs typeface="Arial"/>
            </a:endParaRPr>
          </a:p>
          <a:p>
            <a:pPr marL="342900" lvl="0" indent="-342900" algn="just">
              <a:lnSpc>
                <a:spcPct val="115000"/>
              </a:lnSpc>
              <a:buFont typeface="+mj-cs"/>
              <a:buAutoNum type="arabic1Minus"/>
              <a:tabLst>
                <a:tab pos="1959610" algn="l"/>
              </a:tabLst>
            </a:pPr>
            <a:r>
              <a:rPr lang="ar-IQ" dirty="0">
                <a:latin typeface="Calibri"/>
                <a:ea typeface="Calibri"/>
                <a:cs typeface="Arial"/>
              </a:rPr>
              <a:t>التنسيق</a:t>
            </a:r>
            <a:endParaRPr lang="en-US" sz="1800" dirty="0">
              <a:latin typeface="Calibri"/>
              <a:ea typeface="Calibri"/>
              <a:cs typeface="Arial"/>
            </a:endParaRPr>
          </a:p>
          <a:p>
            <a:pPr marL="342900" lvl="0" indent="-342900" algn="just">
              <a:lnSpc>
                <a:spcPct val="115000"/>
              </a:lnSpc>
              <a:buFont typeface="+mj-cs"/>
              <a:buAutoNum type="arabic1Minus"/>
              <a:tabLst>
                <a:tab pos="1959610" algn="l"/>
              </a:tabLst>
            </a:pPr>
            <a:r>
              <a:rPr lang="ar-IQ" dirty="0">
                <a:latin typeface="Calibri"/>
                <a:ea typeface="Calibri"/>
                <a:cs typeface="Arial"/>
              </a:rPr>
              <a:t>التقييم</a:t>
            </a:r>
            <a:endParaRPr lang="en-US" sz="1800" dirty="0">
              <a:latin typeface="Calibri"/>
              <a:ea typeface="Calibri"/>
              <a:cs typeface="Arial"/>
            </a:endParaRPr>
          </a:p>
          <a:p>
            <a:pPr marL="342900" lvl="0" indent="-342900" algn="just">
              <a:lnSpc>
                <a:spcPct val="115000"/>
              </a:lnSpc>
              <a:buFont typeface="+mj-cs"/>
              <a:buAutoNum type="arabic1Minus"/>
              <a:tabLst>
                <a:tab pos="1959610" algn="l"/>
              </a:tabLst>
            </a:pPr>
            <a:r>
              <a:rPr lang="ar-IQ" dirty="0">
                <a:latin typeface="Calibri"/>
                <a:ea typeface="Calibri"/>
                <a:cs typeface="Arial"/>
              </a:rPr>
              <a:t>تقيم النتائج</a:t>
            </a:r>
            <a:endParaRPr lang="en-US" sz="1800" dirty="0">
              <a:latin typeface="Calibri"/>
              <a:ea typeface="Calibri"/>
              <a:cs typeface="Arial"/>
            </a:endParaRPr>
          </a:p>
          <a:p>
            <a:pPr marL="342900" lvl="0" indent="-342900" algn="just">
              <a:lnSpc>
                <a:spcPct val="115000"/>
              </a:lnSpc>
              <a:spcAft>
                <a:spcPts val="1000"/>
              </a:spcAft>
              <a:buFont typeface="+mj-cs"/>
              <a:buAutoNum type="arabic1Minus"/>
              <a:tabLst>
                <a:tab pos="1959610" algn="l"/>
              </a:tabLst>
            </a:pPr>
            <a:r>
              <a:rPr lang="ar-IQ" dirty="0">
                <a:latin typeface="Calibri"/>
                <a:ea typeface="Calibri"/>
                <a:cs typeface="Arial"/>
              </a:rPr>
              <a:t>جدول الخدمات </a:t>
            </a:r>
            <a:endParaRPr lang="en-US" sz="1800" dirty="0">
              <a:latin typeface="Calibri"/>
              <a:ea typeface="Calibri"/>
              <a:cs typeface="Arial"/>
            </a:endParaRPr>
          </a:p>
          <a:p>
            <a:r>
              <a:rPr lang="ar-IQ" dirty="0">
                <a:latin typeface="Calibri"/>
                <a:ea typeface="Calibri"/>
                <a:cs typeface="Arial"/>
              </a:rPr>
              <a:t>وجدول الخدمات يعني التحكم بالوقت عن طريق عمل جدول بالخدمات التي سيقدمها المرشدون لتحقيق غايات واهداف البرنامج الارشادي كما تساعد جدول الخدمات المرشدين في تخطيط والتوزيع الوقت على الخدمة المختارة.</a:t>
            </a:r>
            <a:endParaRPr lang="ar-IQ" dirty="0">
              <a:solidFill>
                <a:schemeClr val="tx1"/>
              </a:solidFill>
            </a:endParaRPr>
          </a:p>
        </p:txBody>
      </p:sp>
    </p:spTree>
    <p:extLst>
      <p:ext uri="{BB962C8B-B14F-4D97-AF65-F5344CB8AC3E}">
        <p14:creationId xmlns:p14="http://schemas.microsoft.com/office/powerpoint/2010/main" val="3993455213"/>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95336"/>
            <a:ext cx="8784976" cy="6251303"/>
          </a:xfrm>
          <a:prstGeom prst="rect">
            <a:avLst/>
          </a:prstGeom>
        </p:spPr>
      </p:pic>
      <p:sp>
        <p:nvSpPr>
          <p:cNvPr id="3" name="عنصر نائب للمحتوى 2"/>
          <p:cNvSpPr>
            <a:spLocks noGrp="1"/>
          </p:cNvSpPr>
          <p:nvPr>
            <p:ph idx="1"/>
          </p:nvPr>
        </p:nvSpPr>
        <p:spPr>
          <a:xfrm>
            <a:off x="1403648" y="-675456"/>
            <a:ext cx="5688632" cy="900101"/>
          </a:xfrm>
        </p:spPr>
        <p:txBody>
          <a:bodyPr>
            <a:normAutofit fontScale="25000" lnSpcReduction="20000"/>
          </a:bodyPr>
          <a:lstStyle/>
          <a:p>
            <a:pPr marL="0" indent="0">
              <a:buNone/>
            </a:pPr>
            <a:endParaRPr lang="ar-IQ" dirty="0" smtClean="0">
              <a:solidFill>
                <a:srgbClr val="FF0000"/>
              </a:solidFill>
              <a:cs typeface="PT Bold Heading" pitchFamily="2" charset="-78"/>
            </a:endParaRPr>
          </a:p>
          <a:p>
            <a:pPr marL="0" indent="0">
              <a:buNone/>
            </a:pPr>
            <a:endParaRPr lang="ar-IQ" dirty="0" smtClean="0">
              <a:solidFill>
                <a:srgbClr val="FF0000"/>
              </a:solidFill>
              <a:cs typeface="PT Bold Heading" pitchFamily="2" charset="-78"/>
            </a:endParaRPr>
          </a:p>
          <a:p>
            <a:pPr marL="0" indent="0">
              <a:buNone/>
            </a:pPr>
            <a:endParaRPr lang="ar-IQ" dirty="0">
              <a:solidFill>
                <a:srgbClr val="FF0000"/>
              </a:solidFill>
              <a:cs typeface="PT Bold Heading" pitchFamily="2" charset="-78"/>
            </a:endParaRPr>
          </a:p>
          <a:p>
            <a:pPr marL="0" indent="0">
              <a:buNone/>
            </a:pPr>
            <a:endParaRPr lang="ar-IQ" dirty="0" smtClean="0">
              <a:solidFill>
                <a:srgbClr val="FF0000"/>
              </a:solidFill>
              <a:cs typeface="PT Bold Heading" pitchFamily="2" charset="-78"/>
            </a:endParaRPr>
          </a:p>
          <a:p>
            <a:pPr marL="0" indent="0">
              <a:buNone/>
            </a:pPr>
            <a:endParaRPr lang="ar-IQ" dirty="0">
              <a:solidFill>
                <a:srgbClr val="FF0000"/>
              </a:solidFill>
              <a:cs typeface="PT Bold Heading" pitchFamily="2" charset="-78"/>
            </a:endParaRPr>
          </a:p>
          <a:p>
            <a:pPr marL="0" indent="0">
              <a:buNone/>
            </a:pPr>
            <a:endParaRPr lang="ar-IQ" dirty="0" smtClean="0">
              <a:solidFill>
                <a:srgbClr val="FF0000"/>
              </a:solidFill>
              <a:cs typeface="PT Bold Heading" pitchFamily="2" charset="-78"/>
            </a:endParaRPr>
          </a:p>
          <a:p>
            <a:pPr marL="0" indent="0">
              <a:buNone/>
            </a:pPr>
            <a:endParaRPr lang="ar-IQ" dirty="0">
              <a:solidFill>
                <a:srgbClr val="FF0000"/>
              </a:solidFill>
              <a:cs typeface="PT Bold Heading" pitchFamily="2" charset="-78"/>
            </a:endParaRPr>
          </a:p>
          <a:p>
            <a:pPr marL="0" indent="0">
              <a:buNone/>
            </a:pPr>
            <a:endParaRPr lang="ar-IQ" dirty="0" smtClean="0">
              <a:solidFill>
                <a:srgbClr val="FF0000"/>
              </a:solidFill>
              <a:cs typeface="PT Bold Heading" pitchFamily="2" charset="-78"/>
            </a:endParaRPr>
          </a:p>
          <a:p>
            <a:pPr marL="0" indent="0" algn="ctr">
              <a:buNone/>
            </a:pPr>
            <a:r>
              <a:rPr lang="ar-IQ" sz="12800" dirty="0" smtClean="0">
                <a:solidFill>
                  <a:srgbClr val="FF0000"/>
                </a:solidFill>
                <a:cs typeface="PT Bold Heading" pitchFamily="2" charset="-78"/>
              </a:rPr>
              <a:t>طلبتنا الاعزاء شكراً </a:t>
            </a:r>
            <a:endParaRPr lang="ar-IQ" sz="12800" dirty="0">
              <a:solidFill>
                <a:srgbClr val="FF0000"/>
              </a:solidFill>
              <a:cs typeface="PT Bold Heading" pitchFamily="2" charset="-78"/>
            </a:endParaRPr>
          </a:p>
          <a:p>
            <a:pPr marL="0" indent="0" algn="ctr">
              <a:buNone/>
            </a:pPr>
            <a:r>
              <a:rPr lang="ar-IQ" sz="12800" dirty="0" smtClean="0">
                <a:solidFill>
                  <a:srgbClr val="FF0000"/>
                </a:solidFill>
                <a:cs typeface="PT Bold Heading" pitchFamily="2" charset="-78"/>
              </a:rPr>
              <a:t>لحسن إضغائكم </a:t>
            </a:r>
          </a:p>
          <a:p>
            <a:pPr marL="0" indent="0" algn="ctr">
              <a:buNone/>
            </a:pPr>
            <a:endParaRPr lang="ar-IQ" dirty="0" smtClean="0">
              <a:solidFill>
                <a:srgbClr val="FF0000"/>
              </a:solidFill>
              <a:cs typeface="PT Bold Heading" pitchFamily="2" charset="-78"/>
            </a:endParaRPr>
          </a:p>
        </p:txBody>
      </p:sp>
    </p:spTree>
    <p:extLst>
      <p:ext uri="{BB962C8B-B14F-4D97-AF65-F5344CB8AC3E}">
        <p14:creationId xmlns:p14="http://schemas.microsoft.com/office/powerpoint/2010/main" val="772975290"/>
      </p:ext>
    </p:extLst>
  </p:cSld>
  <p:clrMapOvr>
    <a:masterClrMapping/>
  </p:clrMapOvr>
  <mc:AlternateContent xmlns:mc="http://schemas.openxmlformats.org/markup-compatibility/2006" xmlns:p14="http://schemas.microsoft.com/office/powerpoint/2010/main">
    <mc:Choice Requires="p14">
      <p:transition spd="slow" p14:dur="425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down)">
                                      <p:cBhvr>
                                        <p:cTn id="25" dur="580">
                                          <p:stCondLst>
                                            <p:cond delay="0"/>
                                          </p:stCondLst>
                                        </p:cTn>
                                        <p:tgtEl>
                                          <p:spTgt spid="3">
                                            <p:txEl>
                                              <p:pRg st="8" end="8"/>
                                            </p:txEl>
                                          </p:spTgt>
                                        </p:tgtEl>
                                      </p:cBhvr>
                                    </p:animEffect>
                                    <p:anim calcmode="lin" valueType="num">
                                      <p:cBhvr>
                                        <p:cTn id="2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8" end="8"/>
                                            </p:txEl>
                                          </p:spTgt>
                                        </p:tgtEl>
                                      </p:cBhvr>
                                      <p:to x="100000" y="60000"/>
                                    </p:animScale>
                                    <p:animScale>
                                      <p:cBhvr>
                                        <p:cTn id="32" dur="166" decel="50000">
                                          <p:stCondLst>
                                            <p:cond delay="676"/>
                                          </p:stCondLst>
                                        </p:cTn>
                                        <p:tgtEl>
                                          <p:spTgt spid="3">
                                            <p:txEl>
                                              <p:pRg st="8" end="8"/>
                                            </p:txEl>
                                          </p:spTgt>
                                        </p:tgtEl>
                                      </p:cBhvr>
                                      <p:to x="100000" y="100000"/>
                                    </p:animScale>
                                    <p:animScale>
                                      <p:cBhvr>
                                        <p:cTn id="33" dur="26">
                                          <p:stCondLst>
                                            <p:cond delay="1312"/>
                                          </p:stCondLst>
                                        </p:cTn>
                                        <p:tgtEl>
                                          <p:spTgt spid="3">
                                            <p:txEl>
                                              <p:pRg st="8" end="8"/>
                                            </p:txEl>
                                          </p:spTgt>
                                        </p:tgtEl>
                                      </p:cBhvr>
                                      <p:to x="100000" y="80000"/>
                                    </p:animScale>
                                    <p:animScale>
                                      <p:cBhvr>
                                        <p:cTn id="34" dur="166" decel="50000">
                                          <p:stCondLst>
                                            <p:cond delay="1338"/>
                                          </p:stCondLst>
                                        </p:cTn>
                                        <p:tgtEl>
                                          <p:spTgt spid="3">
                                            <p:txEl>
                                              <p:pRg st="8" end="8"/>
                                            </p:txEl>
                                          </p:spTgt>
                                        </p:tgtEl>
                                      </p:cBhvr>
                                      <p:to x="100000" y="100000"/>
                                    </p:animScale>
                                    <p:animScale>
                                      <p:cBhvr>
                                        <p:cTn id="35" dur="26">
                                          <p:stCondLst>
                                            <p:cond delay="1642"/>
                                          </p:stCondLst>
                                        </p:cTn>
                                        <p:tgtEl>
                                          <p:spTgt spid="3">
                                            <p:txEl>
                                              <p:pRg st="8" end="8"/>
                                            </p:txEl>
                                          </p:spTgt>
                                        </p:tgtEl>
                                      </p:cBhvr>
                                      <p:to x="100000" y="90000"/>
                                    </p:animScale>
                                    <p:animScale>
                                      <p:cBhvr>
                                        <p:cTn id="36" dur="166" decel="50000">
                                          <p:stCondLst>
                                            <p:cond delay="1668"/>
                                          </p:stCondLst>
                                        </p:cTn>
                                        <p:tgtEl>
                                          <p:spTgt spid="3">
                                            <p:txEl>
                                              <p:pRg st="8" end="8"/>
                                            </p:txEl>
                                          </p:spTgt>
                                        </p:tgtEl>
                                      </p:cBhvr>
                                      <p:to x="100000" y="100000"/>
                                    </p:animScale>
                                    <p:animScale>
                                      <p:cBhvr>
                                        <p:cTn id="37" dur="26">
                                          <p:stCondLst>
                                            <p:cond delay="1808"/>
                                          </p:stCondLst>
                                        </p:cTn>
                                        <p:tgtEl>
                                          <p:spTgt spid="3">
                                            <p:txEl>
                                              <p:pRg st="8" end="8"/>
                                            </p:txEl>
                                          </p:spTgt>
                                        </p:tgtEl>
                                      </p:cBhvr>
                                      <p:to x="100000" y="95000"/>
                                    </p:animScale>
                                    <p:animScale>
                                      <p:cBhvr>
                                        <p:cTn id="38" dur="166" decel="50000">
                                          <p:stCondLst>
                                            <p:cond delay="1834"/>
                                          </p:stCondLst>
                                        </p:cTn>
                                        <p:tgtEl>
                                          <p:spTgt spid="3">
                                            <p:txEl>
                                              <p:pRg st="8" end="8"/>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down)">
                                      <p:cBhvr>
                                        <p:cTn id="41" dur="580">
                                          <p:stCondLst>
                                            <p:cond delay="0"/>
                                          </p:stCondLst>
                                        </p:cTn>
                                        <p:tgtEl>
                                          <p:spTgt spid="3">
                                            <p:txEl>
                                              <p:pRg st="9" end="9"/>
                                            </p:txEl>
                                          </p:spTgt>
                                        </p:tgtEl>
                                      </p:cBhvr>
                                    </p:animEffect>
                                    <p:anim calcmode="lin" valueType="num">
                                      <p:cBhvr>
                                        <p:cTn id="4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9" end="9"/>
                                            </p:txEl>
                                          </p:spTgt>
                                        </p:tgtEl>
                                      </p:cBhvr>
                                      <p:to x="100000" y="60000"/>
                                    </p:animScale>
                                    <p:animScale>
                                      <p:cBhvr>
                                        <p:cTn id="48" dur="166" decel="50000">
                                          <p:stCondLst>
                                            <p:cond delay="676"/>
                                          </p:stCondLst>
                                        </p:cTn>
                                        <p:tgtEl>
                                          <p:spTgt spid="3">
                                            <p:txEl>
                                              <p:pRg st="9" end="9"/>
                                            </p:txEl>
                                          </p:spTgt>
                                        </p:tgtEl>
                                      </p:cBhvr>
                                      <p:to x="100000" y="100000"/>
                                    </p:animScale>
                                    <p:animScale>
                                      <p:cBhvr>
                                        <p:cTn id="49" dur="26">
                                          <p:stCondLst>
                                            <p:cond delay="1312"/>
                                          </p:stCondLst>
                                        </p:cTn>
                                        <p:tgtEl>
                                          <p:spTgt spid="3">
                                            <p:txEl>
                                              <p:pRg st="9" end="9"/>
                                            </p:txEl>
                                          </p:spTgt>
                                        </p:tgtEl>
                                      </p:cBhvr>
                                      <p:to x="100000" y="80000"/>
                                    </p:animScale>
                                    <p:animScale>
                                      <p:cBhvr>
                                        <p:cTn id="50" dur="166" decel="50000">
                                          <p:stCondLst>
                                            <p:cond delay="1338"/>
                                          </p:stCondLst>
                                        </p:cTn>
                                        <p:tgtEl>
                                          <p:spTgt spid="3">
                                            <p:txEl>
                                              <p:pRg st="9" end="9"/>
                                            </p:txEl>
                                          </p:spTgt>
                                        </p:tgtEl>
                                      </p:cBhvr>
                                      <p:to x="100000" y="100000"/>
                                    </p:animScale>
                                    <p:animScale>
                                      <p:cBhvr>
                                        <p:cTn id="51" dur="26">
                                          <p:stCondLst>
                                            <p:cond delay="1642"/>
                                          </p:stCondLst>
                                        </p:cTn>
                                        <p:tgtEl>
                                          <p:spTgt spid="3">
                                            <p:txEl>
                                              <p:pRg st="9" end="9"/>
                                            </p:txEl>
                                          </p:spTgt>
                                        </p:tgtEl>
                                      </p:cBhvr>
                                      <p:to x="100000" y="90000"/>
                                    </p:animScale>
                                    <p:animScale>
                                      <p:cBhvr>
                                        <p:cTn id="52" dur="166" decel="50000">
                                          <p:stCondLst>
                                            <p:cond delay="1668"/>
                                          </p:stCondLst>
                                        </p:cTn>
                                        <p:tgtEl>
                                          <p:spTgt spid="3">
                                            <p:txEl>
                                              <p:pRg st="9" end="9"/>
                                            </p:txEl>
                                          </p:spTgt>
                                        </p:tgtEl>
                                      </p:cBhvr>
                                      <p:to x="100000" y="100000"/>
                                    </p:animScale>
                                    <p:animScale>
                                      <p:cBhvr>
                                        <p:cTn id="53" dur="26">
                                          <p:stCondLst>
                                            <p:cond delay="1808"/>
                                          </p:stCondLst>
                                        </p:cTn>
                                        <p:tgtEl>
                                          <p:spTgt spid="3">
                                            <p:txEl>
                                              <p:pRg st="9" end="9"/>
                                            </p:txEl>
                                          </p:spTgt>
                                        </p:tgtEl>
                                      </p:cBhvr>
                                      <p:to x="100000" y="95000"/>
                                    </p:animScale>
                                    <p:animScale>
                                      <p:cBhvr>
                                        <p:cTn id="54"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lvl="0" algn="just">
              <a:lnSpc>
                <a:spcPct val="115000"/>
              </a:lnSpc>
              <a:buBlip>
                <a:blip r:embed="rId2"/>
              </a:buBlip>
            </a:pPr>
            <a:r>
              <a:rPr lang="ar-IQ" sz="2000" dirty="0" smtClean="0">
                <a:solidFill>
                  <a:srgbClr val="FFFF00"/>
                </a:solidFill>
                <a:effectLst/>
                <a:latin typeface="Simplified Arabic"/>
                <a:ea typeface="Calibri"/>
                <a:cs typeface="PT Bold Heading"/>
              </a:rPr>
              <a:t>لمحة تاريخية عن التعليم الجامعي:</a:t>
            </a:r>
            <a:endParaRPr lang="en-US" sz="2000" dirty="0">
              <a:solidFill>
                <a:srgbClr val="FFFF00"/>
              </a:solidFill>
              <a:ea typeface="Calibri"/>
              <a:cs typeface="Arial"/>
            </a:endParaRPr>
          </a:p>
          <a:p>
            <a:pPr marL="0" indent="0" algn="just">
              <a:lnSpc>
                <a:spcPct val="115000"/>
              </a:lnSpc>
              <a:buNone/>
            </a:pPr>
            <a:r>
              <a:rPr lang="ar-IQ" sz="2000" b="1" dirty="0" smtClean="0">
                <a:ea typeface="Calibri"/>
                <a:cs typeface="Simplified Arabic"/>
              </a:rPr>
              <a:t>       التعليم </a:t>
            </a:r>
            <a:r>
              <a:rPr lang="ar-IQ" sz="2000" b="1" dirty="0">
                <a:ea typeface="Calibri"/>
                <a:cs typeface="Simplified Arabic"/>
              </a:rPr>
              <a:t>الجامعي في اوروبا يعود الى القرون الوسطى كمؤسسة تعليمية ذات  جذور مسيحية حيث أن الجامعة اصبحت سمة مميزة للحضارة المسيحية وأول الجامعات التي ارتبطت بالكنيسة الكاثوليكية بدأت كمدرسة رهبانية ثم سرعان ما انفصلت مع زيادة عدد الطلاب ومن هذه الجامعات جامعة باريس وجامعة اوكسفورد  حيث كان الرهبان المسيحين  كانت مناصبهم كأساتذة في هذه الجامعات وحيث تم تدريس كافة المواضيع  الفلسفة والطب والقانون والعلوم الطبيعية وحيث وضعت هذه الجامعات تحت رعاية الكنيسة الكاثوليكية عام 1229مما أدى الى تطور في المستوى التعليم والعلوم والفكر</a:t>
            </a:r>
            <a:r>
              <a:rPr lang="ar-IQ" sz="2000" b="1" dirty="0" smtClean="0">
                <a:ea typeface="Calibri"/>
                <a:cs typeface="Simplified Arabic"/>
              </a:rPr>
              <a:t>.</a:t>
            </a:r>
          </a:p>
          <a:p>
            <a:pPr marL="0" indent="0" algn="just">
              <a:lnSpc>
                <a:spcPct val="115000"/>
              </a:lnSpc>
              <a:buNone/>
            </a:pPr>
            <a:endParaRPr lang="ar-IQ" sz="2000" b="1" dirty="0">
              <a:ea typeface="Calibri"/>
              <a:cs typeface="Simplified Arabic"/>
            </a:endParaRPr>
          </a:p>
          <a:p>
            <a:pPr marL="192024" indent="0" algn="just">
              <a:lnSpc>
                <a:spcPct val="115000"/>
              </a:lnSpc>
              <a:spcAft>
                <a:spcPts val="1000"/>
              </a:spcAft>
              <a:buNone/>
              <a:tabLst>
                <a:tab pos="1959610" algn="l"/>
              </a:tabLst>
            </a:pPr>
            <a:r>
              <a:rPr lang="ar-IQ" sz="2000" b="1" dirty="0">
                <a:latin typeface="Calibri"/>
                <a:ea typeface="Calibri"/>
                <a:cs typeface="Arial"/>
              </a:rPr>
              <a:t>اما بالنسبة للوطن العربي فقد شهدت حضارة بلاد الرافدين و وادي النيل تنظيم دقيق في عملية التعلم من أجل تحقيق أهداف مختلفة لان  التطور التي قامت به كل حضارة بعد الاخرى نتيجة التنظيم مما أدى للوصول التعليم ذات المستوى العالي وبظهور الاسلام في منتصف القرن السابع الميلادي بدأ عصر الحضارة العربية ونجح العرب في العصور الاسلامية في أن يطوروا الفكر والتنظيم لديهم في التعليم ذات مستوى جيد.</a:t>
            </a:r>
            <a:endParaRPr lang="en-US" sz="1400" b="1" dirty="0">
              <a:latin typeface="Calibri"/>
              <a:ea typeface="Calibri"/>
              <a:cs typeface="Arial"/>
            </a:endParaRPr>
          </a:p>
          <a:p>
            <a:pPr marL="0" indent="0">
              <a:buNone/>
            </a:pPr>
            <a:endParaRPr lang="ar-IQ" sz="20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8229600" cy="6120680"/>
          </a:xfrm>
        </p:spPr>
        <p:txBody>
          <a:bodyPr>
            <a:normAutofit/>
          </a:bodyPr>
          <a:lstStyle/>
          <a:p>
            <a:pPr lvl="0" algn="just">
              <a:lnSpc>
                <a:spcPct val="115000"/>
              </a:lnSpc>
              <a:buFont typeface="Wingdings" pitchFamily="2" charset="2"/>
              <a:buChar char="v"/>
              <a:tabLst>
                <a:tab pos="1959610" algn="l"/>
              </a:tabLst>
            </a:pPr>
            <a:r>
              <a:rPr lang="ar-IQ" sz="2400" b="1" dirty="0">
                <a:solidFill>
                  <a:srgbClr val="FFFF00"/>
                </a:solidFill>
                <a:latin typeface="Calibri"/>
                <a:ea typeface="Calibri"/>
                <a:cs typeface="PT Bold Heading" pitchFamily="2" charset="-78"/>
              </a:rPr>
              <a:t>معنى  التعليم الجامعي و اهدافه</a:t>
            </a:r>
            <a:endParaRPr lang="en-US" sz="1600" dirty="0">
              <a:solidFill>
                <a:srgbClr val="FFFF00"/>
              </a:solidFill>
              <a:latin typeface="Calibri"/>
              <a:ea typeface="Calibri"/>
              <a:cs typeface="PT Bold Heading" pitchFamily="2" charset="-78"/>
            </a:endParaRPr>
          </a:p>
          <a:p>
            <a:pPr marL="0" lvl="0" indent="0" algn="just">
              <a:lnSpc>
                <a:spcPct val="115000"/>
              </a:lnSpc>
              <a:buNone/>
              <a:tabLst>
                <a:tab pos="1959610" algn="l"/>
              </a:tabLst>
            </a:pPr>
            <a:r>
              <a:rPr lang="ar-IQ" sz="2400" dirty="0">
                <a:latin typeface="Calibri"/>
                <a:ea typeface="Calibri"/>
                <a:cs typeface="Arial"/>
              </a:rPr>
              <a:t>هو أخر مرحلة من مراحل التعليم التي يمر بها الفرد وأرقاها والتي تكسبه مؤهلات ومهارات عالية تساعده فيما بعد في الحصول على وظيفة كما تمنحه أيضا مكانة اجتماعية مرموقة.</a:t>
            </a:r>
            <a:endParaRPr lang="en-US" sz="1600" dirty="0">
              <a:latin typeface="Calibri"/>
              <a:ea typeface="Calibri"/>
              <a:cs typeface="Arial"/>
            </a:endParaRPr>
          </a:p>
          <a:p>
            <a:pPr marL="192024" indent="0" algn="just">
              <a:lnSpc>
                <a:spcPct val="115000"/>
              </a:lnSpc>
              <a:buNone/>
              <a:tabLst>
                <a:tab pos="1959610" algn="l"/>
              </a:tabLst>
            </a:pPr>
            <a:r>
              <a:rPr lang="en-US" sz="2400" b="1" dirty="0">
                <a:latin typeface="Calibri"/>
                <a:ea typeface="Calibri"/>
                <a:cs typeface="Arial"/>
              </a:rPr>
              <a:t> </a:t>
            </a:r>
            <a:endParaRPr lang="en-US" sz="1600" dirty="0">
              <a:latin typeface="Calibri"/>
              <a:ea typeface="Calibri"/>
              <a:cs typeface="Arial"/>
            </a:endParaRPr>
          </a:p>
          <a:p>
            <a:pPr marL="534924" indent="-342900" algn="just">
              <a:lnSpc>
                <a:spcPct val="115000"/>
              </a:lnSpc>
              <a:buFont typeface="Wingdings" pitchFamily="2" charset="2"/>
              <a:buChar char="v"/>
              <a:tabLst>
                <a:tab pos="1959610" algn="l"/>
                <a:tab pos="2940685" algn="l"/>
              </a:tabLst>
            </a:pPr>
            <a:r>
              <a:rPr lang="ar-IQ" sz="2400" b="1" dirty="0">
                <a:solidFill>
                  <a:srgbClr val="FFFF00"/>
                </a:solidFill>
                <a:latin typeface="Calibri"/>
                <a:ea typeface="Calibri"/>
                <a:cs typeface="PT Bold Heading" pitchFamily="2" charset="-78"/>
              </a:rPr>
              <a:t>أما اهداف التعليم الجامعي فهي 	</a:t>
            </a:r>
            <a:endParaRPr lang="en-US" sz="1600" dirty="0">
              <a:solidFill>
                <a:srgbClr val="FFFF00"/>
              </a:solidFill>
              <a:latin typeface="Calibri"/>
              <a:ea typeface="Calibri"/>
              <a:cs typeface="PT Bold Heading" pitchFamily="2" charset="-78"/>
            </a:endParaRPr>
          </a:p>
          <a:p>
            <a:pPr marL="0" lvl="0" indent="0" algn="just">
              <a:lnSpc>
                <a:spcPct val="115000"/>
              </a:lnSpc>
              <a:buNone/>
              <a:tabLst>
                <a:tab pos="1959610" algn="l"/>
              </a:tabLst>
            </a:pPr>
            <a:r>
              <a:rPr lang="ar-IQ" sz="2400" dirty="0">
                <a:latin typeface="Calibri"/>
                <a:ea typeface="Calibri"/>
                <a:cs typeface="Arial"/>
              </a:rPr>
              <a:t>أهداف معرفية: وهي تتناول ما يرتبط بالمعرفة تطورا أو تطويرا أو انتشارا.</a:t>
            </a:r>
            <a:endParaRPr lang="en-US" sz="1600" dirty="0">
              <a:latin typeface="Calibri"/>
              <a:ea typeface="Calibri"/>
              <a:cs typeface="Arial"/>
            </a:endParaRPr>
          </a:p>
          <a:p>
            <a:pPr marL="0" lvl="0" indent="0" algn="just">
              <a:lnSpc>
                <a:spcPct val="115000"/>
              </a:lnSpc>
              <a:buNone/>
              <a:tabLst>
                <a:tab pos="1959610" algn="l"/>
              </a:tabLst>
            </a:pPr>
            <a:r>
              <a:rPr lang="ar-IQ" sz="2400" dirty="0">
                <a:latin typeface="Calibri"/>
                <a:ea typeface="Calibri"/>
                <a:cs typeface="Arial"/>
              </a:rPr>
              <a:t>أهداف اقتصادية: والتي من شأنها أن تعمل على تطوير اقتصاد المجتمع والعمل على تزويده.</a:t>
            </a:r>
            <a:endParaRPr lang="en-US" sz="1600" dirty="0">
              <a:latin typeface="Calibri"/>
              <a:ea typeface="Calibri"/>
              <a:cs typeface="Arial"/>
            </a:endParaRPr>
          </a:p>
          <a:p>
            <a:pPr marL="0" lvl="0" indent="0" algn="just">
              <a:lnSpc>
                <a:spcPct val="115000"/>
              </a:lnSpc>
              <a:spcAft>
                <a:spcPts val="1000"/>
              </a:spcAft>
              <a:buNone/>
              <a:tabLst>
                <a:tab pos="1959610" algn="l"/>
              </a:tabLst>
            </a:pPr>
            <a:r>
              <a:rPr lang="ar-IQ" sz="2400" dirty="0">
                <a:latin typeface="Calibri"/>
                <a:ea typeface="Calibri"/>
                <a:cs typeface="Arial"/>
              </a:rPr>
              <a:t>أهداف اجتماعية: والتي من شأنها أن تعمل على استقرار المجتمع وتخطي ما يواجه من مشكلات اجتماعية.</a:t>
            </a:r>
            <a:endParaRPr lang="en-US" sz="16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170051187"/>
      </p:ext>
    </p:extLst>
  </p:cSld>
  <p:clrMapOvr>
    <a:masterClrMapping/>
  </p:clrMapOvr>
  <mc:AlternateContent xmlns:mc="http://schemas.openxmlformats.org/markup-compatibility/2006" xmlns:p14="http://schemas.microsoft.com/office/powerpoint/2010/main">
    <mc:Choice Requires="p14">
      <p:transition spd="slow" p14:dur="3500">
        <p:pull dir="r"/>
      </p:transition>
    </mc:Choice>
    <mc:Fallback xmlns="">
      <p:transition spd="slow">
        <p:pull dir="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89640" cy="6048672"/>
          </a:xfrm>
        </p:spPr>
        <p:txBody>
          <a:bodyPr>
            <a:normAutofit lnSpcReduction="10000"/>
          </a:bodyPr>
          <a:lstStyle/>
          <a:p>
            <a:pPr marL="342900" lvl="0" indent="-342900" algn="just">
              <a:lnSpc>
                <a:spcPct val="115000"/>
              </a:lnSpc>
              <a:spcAft>
                <a:spcPts val="1000"/>
              </a:spcAft>
              <a:buFont typeface="Symbol"/>
              <a:buChar char=""/>
              <a:tabLst>
                <a:tab pos="1959610" algn="l"/>
              </a:tabLst>
            </a:pPr>
            <a:r>
              <a:rPr lang="ar-IQ" b="1" dirty="0">
                <a:solidFill>
                  <a:srgbClr val="FFFF00"/>
                </a:solidFill>
                <a:latin typeface="Calibri"/>
                <a:ea typeface="Calibri"/>
                <a:cs typeface="PT Bold Heading" pitchFamily="2" charset="-78"/>
              </a:rPr>
              <a:t>أهمية التعليم الجامعي</a:t>
            </a:r>
            <a:endParaRPr lang="en-US" sz="1800" dirty="0">
              <a:solidFill>
                <a:srgbClr val="FFFF00"/>
              </a:solidFill>
              <a:latin typeface="Calibri"/>
              <a:ea typeface="Calibri"/>
              <a:cs typeface="PT Bold Heading" pitchFamily="2" charset="-78"/>
            </a:endParaRPr>
          </a:p>
          <a:p>
            <a:pPr marL="0" indent="0" algn="just">
              <a:lnSpc>
                <a:spcPct val="115000"/>
              </a:lnSpc>
              <a:spcAft>
                <a:spcPts val="1000"/>
              </a:spcAft>
              <a:buNone/>
              <a:tabLst>
                <a:tab pos="1959610" algn="l"/>
              </a:tabLst>
            </a:pPr>
            <a:r>
              <a:rPr lang="ar-IQ" dirty="0" smtClean="0">
                <a:latin typeface="Calibri"/>
                <a:ea typeface="Calibri"/>
                <a:cs typeface="Arial"/>
              </a:rPr>
              <a:t>     يؤكد </a:t>
            </a:r>
            <a:r>
              <a:rPr lang="ar-IQ" dirty="0">
                <a:latin typeface="Calibri"/>
                <a:ea typeface="Calibri"/>
                <a:cs typeface="Arial"/>
              </a:rPr>
              <a:t>معظم التربويين  أن عملية التعلم عام والتعليم الجامعي بشكل أخص له أبعاد خطورة وكبيرة في نفس الوقت لان العملية التعليمية ذات أبعاد اقتصادية واجتماعية ونفسية وثقافية بالاضافه لكونها عملية مستمرة ليست مرتبطة بزمان ومكان وجيل معين فالجامعة لا يمكن أن تؤدي دورها الكامل في المجتمع دون تحقيق التفاعل بين الفرد وبيئته الاجتماعية وعلى هذا يمكن ملاحظة اهمية الجامعة باعتبارها الاساس الاول لتطوير اي مجتمع كان في جميع مظاهره الحياتية وفي مختلف قطاعاته لانها تتصل بتكوين النفوس وبناء العقول فالتعليم الجامعي هو الدعامة الثابتة التي تقوم نحو تحقيق الرخاء ونهضة الامم ومهمة الجامعة لم تقتصر على تطور العلم فقط وانما امتدت الى المساهمة في حل مشكلات المجتمع وتحقيق الرخاء والتوافق بين المجتمع وحاجاته.</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223926723"/>
      </p:ext>
    </p:extLst>
  </p:cSld>
  <p:clrMapOvr>
    <a:masterClrMapping/>
  </p:clrMapOvr>
  <mc:AlternateContent xmlns:mc="http://schemas.openxmlformats.org/markup-compatibility/2006" xmlns:p14="http://schemas.microsoft.com/office/powerpoint/2010/main">
    <mc:Choice Requires="p14">
      <p:transition spd="slow" p14:dur="375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61648" cy="5904656"/>
          </a:xfrm>
        </p:spPr>
        <p:txBody>
          <a:bodyPr>
            <a:normAutofit fontScale="77500" lnSpcReduction="20000"/>
          </a:bodyPr>
          <a:lstStyle/>
          <a:p>
            <a:pPr marL="342900" lvl="0" indent="-342900" algn="just">
              <a:lnSpc>
                <a:spcPct val="115000"/>
              </a:lnSpc>
              <a:buFont typeface="Symbol"/>
              <a:buChar char=""/>
              <a:tabLst>
                <a:tab pos="1959610" algn="l"/>
              </a:tabLst>
            </a:pPr>
            <a:r>
              <a:rPr lang="ar-IQ" b="1" dirty="0">
                <a:solidFill>
                  <a:srgbClr val="FFFF00"/>
                </a:solidFill>
                <a:latin typeface="Calibri"/>
                <a:ea typeface="Calibri"/>
                <a:cs typeface="PT Bold Heading" pitchFamily="2" charset="-78"/>
              </a:rPr>
              <a:t>مكونات التعليم الجامعي </a:t>
            </a:r>
            <a:r>
              <a:rPr lang="ar-IQ" b="1" dirty="0" smtClean="0">
                <a:solidFill>
                  <a:srgbClr val="FFFF00"/>
                </a:solidFill>
                <a:latin typeface="Calibri"/>
                <a:ea typeface="Calibri"/>
                <a:cs typeface="PT Bold Heading" pitchFamily="2" charset="-78"/>
              </a:rPr>
              <a:t>:</a:t>
            </a:r>
            <a:endParaRPr lang="en-US" sz="1800" dirty="0">
              <a:solidFill>
                <a:srgbClr val="FFFF00"/>
              </a:solidFill>
              <a:latin typeface="Calibri"/>
              <a:ea typeface="Calibri"/>
              <a:cs typeface="PT Bold Heading" pitchFamily="2" charset="-78"/>
            </a:endParaRPr>
          </a:p>
          <a:p>
            <a:pPr marL="192024" indent="0" algn="just">
              <a:lnSpc>
                <a:spcPct val="115000"/>
              </a:lnSpc>
              <a:buNone/>
              <a:tabLst>
                <a:tab pos="768985" algn="l"/>
              </a:tabLst>
            </a:pPr>
            <a:r>
              <a:rPr lang="ar-IQ" dirty="0">
                <a:latin typeface="Calibri"/>
                <a:ea typeface="Calibri"/>
                <a:cs typeface="Arial"/>
              </a:rPr>
              <a:t>هناك العديد من عناصر التي تكون فعاله ومتفاعلة في التعليم الجامعي وتتمثل في:</a:t>
            </a:r>
            <a:endParaRPr lang="en-US" sz="1800" dirty="0">
              <a:latin typeface="Calibri"/>
              <a:ea typeface="Calibri"/>
              <a:cs typeface="Arial"/>
            </a:endParaRPr>
          </a:p>
          <a:p>
            <a:pPr marL="0" lvl="0" indent="0" algn="just">
              <a:lnSpc>
                <a:spcPct val="115000"/>
              </a:lnSpc>
              <a:buNone/>
              <a:tabLst>
                <a:tab pos="1959610" algn="l"/>
              </a:tabLst>
            </a:pPr>
            <a:r>
              <a:rPr lang="ar-IQ" dirty="0" smtClean="0">
                <a:latin typeface="Calibri"/>
                <a:ea typeface="Calibri"/>
                <a:cs typeface="Arial"/>
              </a:rPr>
              <a:t>1- هيئة </a:t>
            </a:r>
            <a:r>
              <a:rPr lang="ar-IQ" dirty="0">
                <a:latin typeface="Calibri"/>
                <a:ea typeface="Calibri"/>
                <a:cs typeface="Arial"/>
              </a:rPr>
              <a:t>التدريس (الاستاذ)</a:t>
            </a:r>
            <a:endParaRPr lang="en-US" sz="1800" dirty="0">
              <a:latin typeface="Calibri"/>
              <a:ea typeface="Calibri"/>
              <a:cs typeface="Arial"/>
            </a:endParaRPr>
          </a:p>
          <a:p>
            <a:pPr marL="192024" indent="0" algn="just">
              <a:lnSpc>
                <a:spcPct val="115000"/>
              </a:lnSpc>
              <a:buNone/>
              <a:tabLst>
                <a:tab pos="1959610" algn="l"/>
              </a:tabLst>
            </a:pPr>
            <a:r>
              <a:rPr lang="ar-IQ" dirty="0">
                <a:latin typeface="Calibri"/>
                <a:ea typeface="Calibri"/>
                <a:cs typeface="Arial"/>
              </a:rPr>
              <a:t> تحتاج الجامعة الى أداء وظيفتها ذو اهمية كبيرة يتمثل بالاستاذ الجامعي وهو الذي يعتبر حجر الزاوية في العملية التعليمية التربوية وهو القائم بهذه العملية بوصفه ناقلا للمعرف.</a:t>
            </a:r>
            <a:endParaRPr lang="en-US" sz="1800" dirty="0">
              <a:latin typeface="Calibri"/>
              <a:ea typeface="Calibri"/>
              <a:cs typeface="Arial"/>
            </a:endParaRPr>
          </a:p>
          <a:p>
            <a:pPr marL="457200" algn="just">
              <a:lnSpc>
                <a:spcPct val="115000"/>
              </a:lnSpc>
              <a:tabLst>
                <a:tab pos="1959610" algn="l"/>
              </a:tabLst>
            </a:pPr>
            <a:endParaRPr lang="en-US" sz="1800" dirty="0">
              <a:latin typeface="Calibri"/>
              <a:ea typeface="Calibri"/>
              <a:cs typeface="Arial"/>
            </a:endParaRPr>
          </a:p>
          <a:p>
            <a:pPr marL="0" lvl="0" indent="0" algn="just">
              <a:lnSpc>
                <a:spcPct val="115000"/>
              </a:lnSpc>
              <a:buNone/>
              <a:tabLst>
                <a:tab pos="1959610" algn="l"/>
              </a:tabLst>
            </a:pPr>
            <a:r>
              <a:rPr lang="ar-IQ" dirty="0" smtClean="0">
                <a:latin typeface="Calibri"/>
                <a:ea typeface="Calibri"/>
                <a:cs typeface="Arial"/>
              </a:rPr>
              <a:t>2- طالب </a:t>
            </a:r>
            <a:r>
              <a:rPr lang="ar-IQ" dirty="0">
                <a:latin typeface="Calibri"/>
                <a:ea typeface="Calibri"/>
                <a:cs typeface="Arial"/>
              </a:rPr>
              <a:t>الجامعي </a:t>
            </a:r>
            <a:endParaRPr lang="en-US" sz="1800" dirty="0">
              <a:latin typeface="Calibri"/>
              <a:ea typeface="Calibri"/>
              <a:cs typeface="Arial"/>
            </a:endParaRPr>
          </a:p>
          <a:p>
            <a:pPr marL="420624" indent="0" algn="just">
              <a:lnSpc>
                <a:spcPct val="115000"/>
              </a:lnSpc>
              <a:buNone/>
              <a:tabLst>
                <a:tab pos="1959610" algn="l"/>
              </a:tabLst>
            </a:pPr>
            <a:r>
              <a:rPr lang="ar-IQ" dirty="0">
                <a:latin typeface="Calibri"/>
                <a:ea typeface="Calibri"/>
                <a:cs typeface="Arial"/>
              </a:rPr>
              <a:t>وهو الشخص الذي سمح له مستواه العلمي بالانتقال من المرحلة الثانوية الى المرحلة الجامعية يخول له الحصول على الشهادة اذ ان الطالب له اختيار التخصص الذي يلائم مع استعداده وميوله.</a:t>
            </a:r>
            <a:endParaRPr lang="en-US" sz="1800" dirty="0">
              <a:latin typeface="Calibri"/>
              <a:ea typeface="Calibri"/>
              <a:cs typeface="Arial"/>
            </a:endParaRPr>
          </a:p>
          <a:p>
            <a:pPr marL="420624" indent="0" algn="just">
              <a:lnSpc>
                <a:spcPct val="115000"/>
              </a:lnSpc>
              <a:buNone/>
              <a:tabLst>
                <a:tab pos="1959610" algn="l"/>
              </a:tabLst>
            </a:pPr>
            <a:r>
              <a:rPr lang="ar-IQ" dirty="0">
                <a:latin typeface="Calibri"/>
                <a:ea typeface="Calibri"/>
                <a:cs typeface="Arial"/>
              </a:rPr>
              <a:t> </a:t>
            </a:r>
            <a:endParaRPr lang="en-US" sz="1800" dirty="0">
              <a:latin typeface="Calibri"/>
              <a:ea typeface="Calibri"/>
              <a:cs typeface="Arial"/>
            </a:endParaRPr>
          </a:p>
          <a:p>
            <a:pPr marL="0" lvl="0" indent="0" algn="just">
              <a:lnSpc>
                <a:spcPct val="115000"/>
              </a:lnSpc>
              <a:buNone/>
              <a:tabLst>
                <a:tab pos="1959610" algn="l"/>
              </a:tabLst>
            </a:pPr>
            <a:r>
              <a:rPr lang="ar-IQ" dirty="0" smtClean="0">
                <a:latin typeface="Calibri"/>
                <a:ea typeface="Calibri"/>
                <a:cs typeface="Arial"/>
              </a:rPr>
              <a:t>3- الهيكل </a:t>
            </a:r>
            <a:r>
              <a:rPr lang="ar-IQ" dirty="0">
                <a:latin typeface="Calibri"/>
                <a:ea typeface="Calibri"/>
                <a:cs typeface="Arial"/>
              </a:rPr>
              <a:t>الاداري والتنظيمي</a:t>
            </a:r>
            <a:endParaRPr lang="en-US" sz="1800" dirty="0">
              <a:latin typeface="Calibri"/>
              <a:ea typeface="Calibri"/>
              <a:cs typeface="Arial"/>
            </a:endParaRPr>
          </a:p>
          <a:p>
            <a:pPr marL="420624" indent="0" algn="just">
              <a:lnSpc>
                <a:spcPct val="115000"/>
              </a:lnSpc>
              <a:spcAft>
                <a:spcPts val="1000"/>
              </a:spcAft>
              <a:buNone/>
              <a:tabLst>
                <a:tab pos="1959610" algn="l"/>
              </a:tabLst>
            </a:pPr>
            <a:r>
              <a:rPr lang="ar-IQ" dirty="0">
                <a:latin typeface="Calibri"/>
                <a:ea typeface="Calibri"/>
                <a:cs typeface="Arial"/>
              </a:rPr>
              <a:t> يسري على الجامعة كما يسري على التنظيمات الاجتماعية الاخرى في المجتمع ما يسمى بخريطة التنظيم او الهيكل التنظيمي وهو تلك المكونات البشرية المتكاملة والمتناسقة النشاطات الادارية والتنظيمية وفقا للنظام الهيكل العام والوظيفي التي تدير المؤسسة الجامعية.</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569403542"/>
      </p:ext>
    </p:extLst>
  </p:cSld>
  <p:clrMapOvr>
    <a:masterClrMapping/>
  </p:clrMapOvr>
  <mc:AlternateContent xmlns:mc="http://schemas.openxmlformats.org/markup-compatibility/2006" xmlns:p14="http://schemas.microsoft.com/office/powerpoint/2010/main">
    <mc:Choice Requires="p14">
      <p:transition spd="slow" p14:dur="3000">
        <p14:switch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424936" cy="6480720"/>
          </a:xfrm>
        </p:spPr>
        <p:txBody>
          <a:bodyPr>
            <a:normAutofit lnSpcReduction="10000"/>
          </a:bodyPr>
          <a:lstStyle/>
          <a:p>
            <a:pPr algn="just">
              <a:lnSpc>
                <a:spcPct val="115000"/>
              </a:lnSpc>
              <a:spcAft>
                <a:spcPts val="1000"/>
              </a:spcAft>
              <a:buFont typeface="Wingdings" pitchFamily="2" charset="2"/>
              <a:buChar char="v"/>
              <a:tabLst>
                <a:tab pos="1959610" algn="l"/>
              </a:tabLst>
            </a:pPr>
            <a:r>
              <a:rPr lang="ar-IQ" dirty="0">
                <a:solidFill>
                  <a:srgbClr val="FFFF00"/>
                </a:solidFill>
                <a:latin typeface="Calibri"/>
                <a:ea typeface="Calibri"/>
                <a:cs typeface="PT Bold Heading" pitchFamily="2" charset="-78"/>
              </a:rPr>
              <a:t>الارشاد النفسي</a:t>
            </a:r>
            <a:endParaRPr lang="en-US" sz="1200" dirty="0">
              <a:solidFill>
                <a:srgbClr val="FFFF00"/>
              </a:solidFill>
              <a:latin typeface="Calibri"/>
              <a:ea typeface="Calibri"/>
              <a:cs typeface="PT Bold Heading" pitchFamily="2" charset="-78"/>
            </a:endParaRPr>
          </a:p>
          <a:p>
            <a:pPr marL="192024" indent="0" algn="just">
              <a:lnSpc>
                <a:spcPct val="115000"/>
              </a:lnSpc>
              <a:buNone/>
              <a:tabLst>
                <a:tab pos="1959610" algn="l"/>
              </a:tabLst>
            </a:pPr>
            <a:r>
              <a:rPr lang="ar-IQ" sz="2000" b="1" dirty="0">
                <a:latin typeface="Calibri"/>
                <a:ea typeface="Calibri"/>
                <a:cs typeface="Arial"/>
              </a:rPr>
              <a:t>يعد الارشاد النفسي أحد الفروع علم النفس التطبيقية ويقدم خدماته الارشادية في كل الجهات والمؤسسات التي تعتني بالانسان  وتسعى خدمات الارشاد النفسي الى مساعدة الانسان باعتباره فردا ومواطنا يعمل في القيام بدوره في الحياة على ان يحقق أقصى درجات الفاعلية في أدائه لمهامه وتحيق أهدافه ويعمل ايضا مع المؤسسات من اجل زيادة الوعي للمؤسسة بحاجات الافراد فيها كما أن الارشاد النفسي يساهم في مساعدة الفرد في فهم ذات  , ويعرف الارشاد النفسي هو عملية تشجيع المسترشد على ان يعرف نفسه ويكتشف قدراته ويصل الى فهم كامل لذاته بحيث يستطيع أن يعمل شيئا لنفسه ويتعامل مع فرص الحياة بواقعية</a:t>
            </a:r>
            <a:r>
              <a:rPr lang="ar-IQ" sz="2000" b="1" i="1" dirty="0">
                <a:latin typeface="Calibri"/>
                <a:ea typeface="Calibri"/>
                <a:cs typeface="Arial"/>
              </a:rPr>
              <a:t>.</a:t>
            </a:r>
            <a:endParaRPr lang="en-US" sz="1400" b="1" dirty="0">
              <a:latin typeface="Calibri"/>
              <a:ea typeface="Calibri"/>
              <a:cs typeface="Arial"/>
            </a:endParaRPr>
          </a:p>
          <a:p>
            <a:pPr marL="192024" indent="0" algn="just">
              <a:lnSpc>
                <a:spcPct val="115000"/>
              </a:lnSpc>
              <a:buNone/>
              <a:tabLst>
                <a:tab pos="1959610" algn="l"/>
              </a:tabLst>
            </a:pPr>
            <a:r>
              <a:rPr lang="ar-IQ" sz="2000" b="1" i="1" dirty="0">
                <a:latin typeface="Calibri"/>
                <a:ea typeface="Calibri"/>
                <a:cs typeface="Arial"/>
              </a:rPr>
              <a:t> </a:t>
            </a:r>
            <a:endParaRPr lang="en-US" sz="1400" b="1" dirty="0">
              <a:latin typeface="Calibri"/>
              <a:ea typeface="Calibri"/>
              <a:cs typeface="Arial"/>
            </a:endParaRPr>
          </a:p>
          <a:p>
            <a:pPr algn="just">
              <a:lnSpc>
                <a:spcPct val="115000"/>
              </a:lnSpc>
              <a:spcAft>
                <a:spcPts val="1000"/>
              </a:spcAft>
              <a:buFont typeface="Wingdings" pitchFamily="2" charset="2"/>
              <a:buChar char="v"/>
              <a:tabLst>
                <a:tab pos="1959610" algn="l"/>
              </a:tabLst>
            </a:pPr>
            <a:r>
              <a:rPr lang="ar-IQ" sz="2000" dirty="0">
                <a:solidFill>
                  <a:srgbClr val="FFFF00"/>
                </a:solidFill>
                <a:latin typeface="Calibri"/>
                <a:ea typeface="Calibri"/>
                <a:cs typeface="PT Bold Heading" pitchFamily="2" charset="-78"/>
              </a:rPr>
              <a:t>أهمية الارشاد النفسي </a:t>
            </a:r>
            <a:r>
              <a:rPr lang="ar-IQ" sz="2000" dirty="0" smtClean="0">
                <a:solidFill>
                  <a:srgbClr val="FFFF00"/>
                </a:solidFill>
                <a:latin typeface="Calibri"/>
                <a:ea typeface="Calibri"/>
                <a:cs typeface="PT Bold Heading" pitchFamily="2" charset="-78"/>
              </a:rPr>
              <a:t>وأهدافه: </a:t>
            </a:r>
            <a:endParaRPr lang="en-US" sz="1400" dirty="0">
              <a:solidFill>
                <a:srgbClr val="FFFF00"/>
              </a:solidFill>
              <a:latin typeface="Calibri"/>
              <a:ea typeface="Calibri"/>
              <a:cs typeface="PT Bold Heading" pitchFamily="2" charset="-78"/>
            </a:endParaRPr>
          </a:p>
          <a:p>
            <a:pPr marL="0" indent="0" algn="just">
              <a:lnSpc>
                <a:spcPct val="115000"/>
              </a:lnSpc>
              <a:spcAft>
                <a:spcPts val="1000"/>
              </a:spcAft>
              <a:buNone/>
              <a:tabLst>
                <a:tab pos="1959610" algn="l"/>
              </a:tabLst>
            </a:pPr>
            <a:r>
              <a:rPr lang="ar-IQ" sz="2000" b="1" dirty="0">
                <a:latin typeface="Calibri"/>
                <a:ea typeface="Calibri"/>
                <a:cs typeface="Arial"/>
              </a:rPr>
              <a:t>مهنة الارشاد مهنه ذات قيمه واهمية كبيرة وينظر اليها كخبرة انسانية في عالم تضعف فيه العلاقات الانسانية بشكل واضح حيث ان الارشاد يعتبر مورد او مصدر اساسي في مساعدة الاخرين في حل مشكلاتهم او التعرف على قدراتهم والاستفادة</a:t>
            </a:r>
            <a:endParaRPr lang="en-US" sz="1400" b="1" dirty="0">
              <a:latin typeface="Calibri"/>
              <a:ea typeface="Calibri"/>
              <a:cs typeface="Arial"/>
            </a:endParaRPr>
          </a:p>
          <a:p>
            <a:pPr marL="0" indent="0" algn="just">
              <a:lnSpc>
                <a:spcPct val="115000"/>
              </a:lnSpc>
              <a:spcAft>
                <a:spcPts val="1000"/>
              </a:spcAft>
              <a:buNone/>
              <a:tabLst>
                <a:tab pos="1959610" algn="l"/>
              </a:tabLst>
            </a:pPr>
            <a:r>
              <a:rPr lang="ar-IQ" sz="2000" b="1" dirty="0">
                <a:latin typeface="Calibri"/>
                <a:ea typeface="Calibri"/>
                <a:cs typeface="Arial"/>
              </a:rPr>
              <a:t> منها الى اقصى حد ممكن يعود بالنفع للفرد والمجتمع وبما أن الارشاد ذو اهمية بالغه في مساعدة الافراد وذلك من خلال تقديم الخدمات المتنوعة لفئات مختلفة من المسترشدين شملت أصحاب المشكلات المهنية والزواجية فان الارشاد له أهداف يسعى الى تحقيقه وهذه الاهداف هي</a:t>
            </a:r>
            <a:endParaRPr lang="en-US" sz="1400" b="1" dirty="0">
              <a:latin typeface="Calibri"/>
              <a:ea typeface="Calibri"/>
              <a:cs typeface="Arial"/>
            </a:endParaRPr>
          </a:p>
          <a:p>
            <a:pPr marL="0" lvl="0" indent="0" algn="just">
              <a:lnSpc>
                <a:spcPct val="115000"/>
              </a:lnSpc>
              <a:buNone/>
              <a:tabLst>
                <a:tab pos="5886450" algn="r"/>
              </a:tabLst>
            </a:pPr>
            <a:endParaRPr lang="en-US" sz="2000" b="1" dirty="0">
              <a:solidFill>
                <a:schemeClr val="tx1"/>
              </a:solidFill>
              <a:ea typeface="Calibri"/>
              <a:cs typeface="Arial"/>
            </a:endParaRPr>
          </a:p>
        </p:txBody>
      </p:sp>
    </p:spTree>
    <p:extLst>
      <p:ext uri="{BB962C8B-B14F-4D97-AF65-F5344CB8AC3E}">
        <p14:creationId xmlns:p14="http://schemas.microsoft.com/office/powerpoint/2010/main" val="392789936"/>
      </p:ext>
    </p:extLst>
  </p:cSld>
  <p:clrMapOvr>
    <a:masterClrMapping/>
  </p:clrMapOvr>
  <mc:AlternateContent xmlns:mc="http://schemas.openxmlformats.org/markup-compatibility/2006" xmlns:p14="http://schemas.microsoft.com/office/powerpoint/2010/main">
    <mc:Choice Requires="p14">
      <p:transition spd="slow" p14:dur="45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61648" cy="6120680"/>
          </a:xfrm>
        </p:spPr>
        <p:txBody>
          <a:bodyPr>
            <a:normAutofit fontScale="85000" lnSpcReduction="20000"/>
          </a:bodyPr>
          <a:lstStyle/>
          <a:p>
            <a:pPr marL="342900" lvl="0" indent="-342900" algn="just">
              <a:lnSpc>
                <a:spcPct val="115000"/>
              </a:lnSpc>
              <a:buFont typeface="+mj-lt"/>
              <a:buAutoNum type="arabicPeriod"/>
              <a:tabLst>
                <a:tab pos="1959610" algn="l"/>
              </a:tabLst>
            </a:pPr>
            <a:r>
              <a:rPr lang="ar-IQ" dirty="0">
                <a:latin typeface="Calibri"/>
                <a:ea typeface="Calibri"/>
                <a:cs typeface="Arial"/>
              </a:rPr>
              <a:t>حل مشكلات المسترشدين</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تحسين فعالية قدراتهم للتكيف</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تنمية عمليات صنع واتخاذ القرار</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توجيه جوانب القوة في شخصياتهم </a:t>
            </a:r>
            <a:endParaRPr lang="en-US" sz="1800" dirty="0">
              <a:latin typeface="Calibri"/>
              <a:ea typeface="Calibri"/>
              <a:cs typeface="Arial"/>
            </a:endParaRPr>
          </a:p>
          <a:p>
            <a:pPr marL="192024" indent="0" algn="just">
              <a:lnSpc>
                <a:spcPct val="115000"/>
              </a:lnSpc>
              <a:buNone/>
              <a:tabLst>
                <a:tab pos="1959610" algn="l"/>
              </a:tabLst>
            </a:pPr>
            <a:r>
              <a:rPr lang="ar-IQ" dirty="0">
                <a:latin typeface="Calibri"/>
                <a:ea typeface="Calibri"/>
                <a:cs typeface="Arial"/>
              </a:rPr>
              <a:t> </a:t>
            </a:r>
            <a:endParaRPr lang="en-US" sz="1800" dirty="0">
              <a:latin typeface="Calibri"/>
              <a:ea typeface="Calibri"/>
              <a:cs typeface="Arial"/>
            </a:endParaRPr>
          </a:p>
          <a:p>
            <a:pPr marL="0" lvl="0" indent="0" algn="just">
              <a:lnSpc>
                <a:spcPct val="115000"/>
              </a:lnSpc>
              <a:buNone/>
              <a:tabLst>
                <a:tab pos="1959610" algn="l"/>
              </a:tabLst>
            </a:pPr>
            <a:r>
              <a:rPr lang="ar-IQ" dirty="0" smtClean="0">
                <a:solidFill>
                  <a:srgbClr val="FFFF00"/>
                </a:solidFill>
                <a:latin typeface="Calibri"/>
                <a:ea typeface="Calibri"/>
                <a:cs typeface="PT Bold Heading" pitchFamily="2" charset="-78"/>
              </a:rPr>
              <a:t>    الارشاد </a:t>
            </a:r>
            <a:r>
              <a:rPr lang="ar-IQ" dirty="0">
                <a:solidFill>
                  <a:srgbClr val="FFFF00"/>
                </a:solidFill>
                <a:latin typeface="Calibri"/>
                <a:ea typeface="Calibri"/>
                <a:cs typeface="PT Bold Heading" pitchFamily="2" charset="-78"/>
              </a:rPr>
              <a:t>النفسي وعلاقته بالعلوم الاخرى</a:t>
            </a:r>
            <a:endParaRPr lang="en-US" sz="1800" dirty="0">
              <a:solidFill>
                <a:srgbClr val="FFFF00"/>
              </a:solidFill>
              <a:latin typeface="Calibri"/>
              <a:ea typeface="Calibri"/>
              <a:cs typeface="PT Bold Heading" pitchFamily="2" charset="-78"/>
            </a:endParaRPr>
          </a:p>
          <a:p>
            <a:pPr marL="192024" indent="0" algn="just">
              <a:lnSpc>
                <a:spcPct val="115000"/>
              </a:lnSpc>
              <a:spcAft>
                <a:spcPts val="1000"/>
              </a:spcAft>
              <a:buNone/>
              <a:tabLst>
                <a:tab pos="1959610" algn="l"/>
              </a:tabLst>
            </a:pPr>
            <a:r>
              <a:rPr lang="ar-IQ" dirty="0">
                <a:latin typeface="Calibri"/>
                <a:ea typeface="Calibri"/>
                <a:cs typeface="Arial"/>
              </a:rPr>
              <a:t>أن الارشاد النفسي له صلة بالعلوم الانسانية يأخذ منها  ويعطيها مما يحقق الاهداف المشتركة للجميع وكذلك بالنسبة لعلم الاجتماع لاهتمامه بالسلوك الاجتماعي والعادات والتقاليد والقيم التي يتم تطبيقها كمعايير ثابته في التنشئة الاجتماعية للأطفال كما يشترك مع الخدمات الاجتماعية كون كلاهما يقدمان خدمات ميدانية في مجال المشكلات الاسرية كما ان تشخيصه للمشاكل الانسانية واجراءاته ومصطلحاته في التشخيص والعلاج مأخوذة من الطب البشري لان يستعين بمجموعة من الاعضاء من الفريق الطبي حيث ان الازمات والانفعالات النفسية لها ردود فعل على وظائف الاعضاء الجسمية كما يرتبط بالاقتصاد وذلك من اجل ارشاد الفرد مهنيا لوضع لشخص المناسب في المكان المناسب.</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834705933"/>
      </p:ext>
    </p:extLst>
  </p:cSld>
  <p:clrMapOvr>
    <a:masterClrMapping/>
  </p:clrMapOvr>
  <mc:AlternateContent xmlns:mc="http://schemas.openxmlformats.org/markup-compatibility/2006" xmlns:p14="http://schemas.microsoft.com/office/powerpoint/2010/main">
    <mc:Choice Requires="p14">
      <p:transition spd="slow" p14:dur="40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32656"/>
            <a:ext cx="8229600" cy="5966123"/>
          </a:xfrm>
        </p:spPr>
        <p:txBody>
          <a:bodyPr>
            <a:normAutofit fontScale="77500" lnSpcReduction="20000"/>
          </a:bodyPr>
          <a:lstStyle/>
          <a:p>
            <a:pPr marL="457200" algn="just">
              <a:lnSpc>
                <a:spcPct val="115000"/>
              </a:lnSpc>
              <a:tabLst>
                <a:tab pos="1959610" algn="l"/>
              </a:tabLst>
            </a:pPr>
            <a:r>
              <a:rPr lang="ar-IQ" sz="3600" b="1" dirty="0">
                <a:solidFill>
                  <a:srgbClr val="FFFF00"/>
                </a:solidFill>
                <a:latin typeface="Calibri"/>
                <a:ea typeface="Calibri"/>
                <a:cs typeface="PT Bold Heading" pitchFamily="2" charset="-78"/>
              </a:rPr>
              <a:t>عناصر البرنامج الارشادي</a:t>
            </a:r>
            <a:endParaRPr lang="en-US" sz="1500" dirty="0">
              <a:solidFill>
                <a:srgbClr val="FFFF00"/>
              </a:solidFill>
              <a:latin typeface="Calibri"/>
              <a:ea typeface="Calibri"/>
              <a:cs typeface="PT Bold Heading" pitchFamily="2" charset="-78"/>
            </a:endParaRPr>
          </a:p>
          <a:p>
            <a:pPr marL="342900" lvl="0" indent="-342900" algn="just">
              <a:lnSpc>
                <a:spcPct val="115000"/>
              </a:lnSpc>
              <a:buFont typeface="Symbol"/>
              <a:buChar char=""/>
              <a:tabLst>
                <a:tab pos="1959610" algn="l"/>
              </a:tabLst>
            </a:pPr>
            <a:r>
              <a:rPr lang="ar-IQ" dirty="0">
                <a:latin typeface="Calibri"/>
                <a:ea typeface="Calibri"/>
                <a:cs typeface="Arial"/>
              </a:rPr>
              <a:t>تعريف البرنامج الارشادي</a:t>
            </a:r>
            <a:endParaRPr lang="en-US" sz="1800" dirty="0">
              <a:latin typeface="Calibri"/>
              <a:ea typeface="Calibri"/>
              <a:cs typeface="Arial"/>
            </a:endParaRPr>
          </a:p>
          <a:p>
            <a:pPr marL="0" indent="0" algn="just">
              <a:lnSpc>
                <a:spcPct val="115000"/>
              </a:lnSpc>
              <a:buNone/>
              <a:tabLst>
                <a:tab pos="1959610" algn="l"/>
              </a:tabLst>
            </a:pPr>
            <a:r>
              <a:rPr lang="ar-IQ" dirty="0">
                <a:latin typeface="Calibri"/>
                <a:ea typeface="Calibri"/>
                <a:cs typeface="Arial"/>
              </a:rPr>
              <a:t>وهو برنامج علمي مخطط ومنظم لتقديم مجموعه من الخدمات الارشادية المباشرة وغير المباشرة فرديا او جماعيا للمسترشدين داخل الاسرة وخارجها بهدف مساعدتهم في تحقيق النمو السوي وتحقيق الصحة النفسية والتوافق النفسي والتربوي والاجتماعي بشكل سليم بحيث يقوم بأعداده وتخطيطه وتنفيذه فريق من المختصين في العمل الارشادي (المرشد النفسي ، الاخصائي النفسي ، الاخصائي الاجتماعي ، مدير المدرسة ، المعلم المرشد ، اولياء الامور).</a:t>
            </a:r>
            <a:endParaRPr lang="en-US" sz="1800" dirty="0">
              <a:latin typeface="Calibri"/>
              <a:ea typeface="Calibri"/>
              <a:cs typeface="Arial"/>
            </a:endParaRPr>
          </a:p>
          <a:p>
            <a:pPr marL="342900" lvl="0" indent="-342900" algn="just">
              <a:lnSpc>
                <a:spcPct val="115000"/>
              </a:lnSpc>
              <a:buFont typeface="Symbol"/>
              <a:buChar char=""/>
              <a:tabLst>
                <a:tab pos="1959610" algn="l"/>
              </a:tabLst>
            </a:pPr>
            <a:r>
              <a:rPr lang="ar-IQ" sz="3100" b="1" dirty="0">
                <a:solidFill>
                  <a:srgbClr val="FFFF00"/>
                </a:solidFill>
                <a:latin typeface="Calibri"/>
                <a:ea typeface="Calibri"/>
                <a:cs typeface="PT Bold Heading" pitchFamily="2" charset="-78"/>
              </a:rPr>
              <a:t>أهداف البرنامج الارشادي</a:t>
            </a:r>
            <a:endParaRPr lang="en-US" sz="2100" dirty="0">
              <a:solidFill>
                <a:srgbClr val="FFFF00"/>
              </a:solidFill>
              <a:latin typeface="Calibri"/>
              <a:ea typeface="Calibri"/>
              <a:cs typeface="PT Bold Heading" pitchFamily="2" charset="-78"/>
            </a:endParaRPr>
          </a:p>
          <a:p>
            <a:pPr marL="192024" indent="0" algn="just">
              <a:lnSpc>
                <a:spcPct val="115000"/>
              </a:lnSpc>
              <a:buNone/>
              <a:tabLst>
                <a:tab pos="1959610" algn="l"/>
              </a:tabLst>
            </a:pPr>
            <a:r>
              <a:rPr lang="ar-IQ" dirty="0">
                <a:latin typeface="Calibri"/>
                <a:ea typeface="Calibri"/>
                <a:cs typeface="Arial"/>
              </a:rPr>
              <a:t>وتتجلى أهداف البرنامج الارشادي القائمة على اوجه متعددة وهي </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انقاص المعاناة النفسية وتحسين النمو الشخصي بالسرعة الممكنة</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تغير السلوك السلبي الى سلوكيات ايجابية وفعالة.</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تغير المشاعر السلبية الى مشاعر ايجابية.</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تغير الصورة العقلية السلبية للذات الى صورة ايجابية.</a:t>
            </a:r>
            <a:endParaRPr lang="en-US" sz="1800" dirty="0">
              <a:latin typeface="Calibri"/>
              <a:ea typeface="Calibri"/>
              <a:cs typeface="Arial"/>
            </a:endParaRPr>
          </a:p>
          <a:p>
            <a:pPr marL="342900" lvl="0" indent="-342900" algn="just">
              <a:lnSpc>
                <a:spcPct val="115000"/>
              </a:lnSpc>
              <a:buFont typeface="+mj-lt"/>
              <a:buAutoNum type="arabicPeriod"/>
              <a:tabLst>
                <a:tab pos="1959610" algn="l"/>
              </a:tabLst>
            </a:pPr>
            <a:r>
              <a:rPr lang="ar-IQ" dirty="0">
                <a:latin typeface="Calibri"/>
                <a:ea typeface="Calibri"/>
                <a:cs typeface="Arial"/>
              </a:rPr>
              <a:t>تغيير الاحاسيس السلبية الى اخرى ايجابية.</a:t>
            </a:r>
            <a:endParaRPr lang="en-US" sz="1800" dirty="0">
              <a:latin typeface="Calibri"/>
              <a:ea typeface="Calibri"/>
              <a:cs typeface="Arial"/>
            </a:endParaRPr>
          </a:p>
          <a:p>
            <a:pPr marL="342900" lvl="0" indent="-342900" algn="just">
              <a:lnSpc>
                <a:spcPct val="115000"/>
              </a:lnSpc>
              <a:spcAft>
                <a:spcPts val="1000"/>
              </a:spcAft>
              <a:buFont typeface="+mj-lt"/>
              <a:buAutoNum type="arabicPeriod"/>
              <a:tabLst>
                <a:tab pos="1959610" algn="l"/>
              </a:tabLst>
            </a:pPr>
            <a:r>
              <a:rPr lang="ar-IQ" dirty="0">
                <a:latin typeface="Calibri"/>
                <a:ea typeface="Calibri"/>
                <a:cs typeface="Arial"/>
              </a:rPr>
              <a:t>تغير الجوانب المعرفية لا عقلانية الى عقلانية.</a:t>
            </a:r>
            <a:endParaRPr lang="en-US" sz="1800" dirty="0">
              <a:latin typeface="Calibri"/>
              <a:ea typeface="Calibri"/>
              <a:cs typeface="Arial"/>
            </a:endParaRPr>
          </a:p>
        </p:txBody>
      </p:sp>
    </p:spTree>
    <p:extLst>
      <p:ext uri="{BB962C8B-B14F-4D97-AF65-F5344CB8AC3E}">
        <p14:creationId xmlns:p14="http://schemas.microsoft.com/office/powerpoint/2010/main" val="2942497868"/>
      </p:ext>
    </p:extLst>
  </p:cSld>
  <p:clrMapOvr>
    <a:masterClrMapping/>
  </p:clrMapOvr>
  <mc:AlternateContent xmlns:mc="http://schemas.openxmlformats.org/markup-compatibility/2006" xmlns:p14="http://schemas.microsoft.com/office/powerpoint/2010/main">
    <mc:Choice Requires="p14">
      <p:transition spd="slow" p14:dur="3750">
        <p14:prism dir="r"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120680"/>
          </a:xfrm>
        </p:spPr>
        <p:txBody>
          <a:bodyPr>
            <a:normAutofit lnSpcReduction="10000"/>
          </a:bodyPr>
          <a:lstStyle/>
          <a:p>
            <a:pPr marL="342900" lvl="0" indent="-342900" algn="just">
              <a:lnSpc>
                <a:spcPct val="115000"/>
              </a:lnSpc>
              <a:spcAft>
                <a:spcPts val="1000"/>
              </a:spcAft>
              <a:buFont typeface="Symbol"/>
              <a:buChar char=""/>
              <a:tabLst>
                <a:tab pos="1959610" algn="l"/>
              </a:tabLst>
            </a:pPr>
            <a:r>
              <a:rPr lang="ar-IQ" b="1" dirty="0">
                <a:solidFill>
                  <a:srgbClr val="FFFF00"/>
                </a:solidFill>
                <a:latin typeface="Calibri"/>
                <a:ea typeface="Calibri"/>
                <a:cs typeface="PT Bold Heading" pitchFamily="2" charset="-78"/>
              </a:rPr>
              <a:t>الحاجة الى خدمات البرنامج الارشادي</a:t>
            </a:r>
            <a:endParaRPr lang="en-US" sz="1800" dirty="0">
              <a:solidFill>
                <a:srgbClr val="FFFF00"/>
              </a:solidFill>
              <a:latin typeface="Calibri"/>
              <a:ea typeface="Calibri"/>
              <a:cs typeface="PT Bold Heading" pitchFamily="2" charset="-78"/>
            </a:endParaRPr>
          </a:p>
          <a:p>
            <a:pPr marL="0" indent="0" algn="just">
              <a:lnSpc>
                <a:spcPct val="115000"/>
              </a:lnSpc>
              <a:spcAft>
                <a:spcPts val="1000"/>
              </a:spcAft>
              <a:buNone/>
              <a:tabLst>
                <a:tab pos="1959610" algn="l"/>
              </a:tabLst>
            </a:pPr>
            <a:r>
              <a:rPr lang="ar-IQ" dirty="0">
                <a:latin typeface="Calibri"/>
                <a:ea typeface="Calibri"/>
                <a:cs typeface="Arial"/>
              </a:rPr>
              <a:t>فترات الانتقال الحضاري التي تمر بها البلدان العربية مما يسبب التغيرات الاسرية والاجتماعية والاقتصادية تؤدي الى الحاجة الملحة الى خدمات البرنامج الارشادي ومن هذه الحاجات هو جمع معلومات شاملة  عن المسترشد من اجل فهم حاجته والاستعانة بها في حل مشاكلة وتقديم معلومات عامة للمسترشد ومنها المعلومات المهنية والاجتماعية والنفسية والاكاديمية والاستعانة بها لتوجيه نفسه واجراء الاختبارات النفسية والمقاييس ومنها اختبارات الذكاء والشخصية والمهنية والقدرات لاستخدامه في الارشاد النفسي.</a:t>
            </a:r>
            <a:endParaRPr lang="en-US" sz="1800" dirty="0">
              <a:latin typeface="Calibri"/>
              <a:ea typeface="Calibri"/>
              <a:cs typeface="Arial"/>
            </a:endParaRPr>
          </a:p>
          <a:p>
            <a:pPr lvl="0" algn="just">
              <a:lnSpc>
                <a:spcPct val="115000"/>
              </a:lnSpc>
              <a:spcAft>
                <a:spcPts val="1000"/>
              </a:spcAft>
              <a:buFont typeface="Wingdings" pitchFamily="2" charset="2"/>
              <a:buChar char="v"/>
              <a:tabLst>
                <a:tab pos="1959610" algn="l"/>
              </a:tabLst>
            </a:pPr>
            <a:r>
              <a:rPr lang="ar-IQ" b="1" dirty="0">
                <a:solidFill>
                  <a:srgbClr val="FFFF00"/>
                </a:solidFill>
                <a:latin typeface="Calibri"/>
                <a:ea typeface="Calibri"/>
                <a:cs typeface="PT Bold Heading" pitchFamily="2" charset="-78"/>
              </a:rPr>
              <a:t>عناصر البرنامج الارشادي</a:t>
            </a:r>
            <a:endParaRPr lang="en-US" sz="1800" dirty="0">
              <a:solidFill>
                <a:srgbClr val="FFFF00"/>
              </a:solidFill>
              <a:latin typeface="Calibri"/>
              <a:ea typeface="Calibri"/>
              <a:cs typeface="PT Bold Heading" pitchFamily="2" charset="-78"/>
            </a:endParaRPr>
          </a:p>
          <a:p>
            <a:pPr marL="0" indent="0" algn="just">
              <a:lnSpc>
                <a:spcPct val="115000"/>
              </a:lnSpc>
              <a:spcAft>
                <a:spcPts val="1000"/>
              </a:spcAft>
              <a:buNone/>
              <a:tabLst>
                <a:tab pos="1959610" algn="l"/>
              </a:tabLst>
            </a:pPr>
            <a:r>
              <a:rPr lang="ar-IQ" dirty="0">
                <a:latin typeface="Calibri"/>
                <a:ea typeface="Calibri"/>
                <a:cs typeface="Arial"/>
              </a:rPr>
              <a:t>توجد ثلاثة عناصر اساسية يتكون منها البرنامج الارشادي هي </a:t>
            </a:r>
            <a:endParaRPr lang="en-US" sz="1800" dirty="0">
              <a:latin typeface="Calibri"/>
              <a:ea typeface="Calibri"/>
              <a:cs typeface="Arial"/>
            </a:endParaRPr>
          </a:p>
          <a:p>
            <a:pPr marL="0" indent="0">
              <a:buNone/>
            </a:pPr>
            <a:endParaRPr lang="ar-IQ" dirty="0">
              <a:solidFill>
                <a:schemeClr val="tx1"/>
              </a:solidFill>
            </a:endParaRPr>
          </a:p>
        </p:txBody>
      </p:sp>
    </p:spTree>
    <p:extLst>
      <p:ext uri="{BB962C8B-B14F-4D97-AF65-F5344CB8AC3E}">
        <p14:creationId xmlns:p14="http://schemas.microsoft.com/office/powerpoint/2010/main" val="3900372843"/>
      </p:ext>
    </p:extLst>
  </p:cSld>
  <p:clrMapOvr>
    <a:masterClrMapping/>
  </p:clrMapOvr>
  <mc:AlternateContent xmlns:mc="http://schemas.openxmlformats.org/markup-compatibility/2006" xmlns:p14="http://schemas.microsoft.com/office/powerpoint/2010/main">
    <mc:Choice Requires="p14">
      <p:transition spd="slow" p14:dur="350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145</TotalTime>
  <Words>990</Words>
  <Application>Microsoft Office PowerPoint</Application>
  <PresentationFormat>عرض على الشاشة (3:4)‏</PresentationFormat>
  <Paragraphs>80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واجهة</vt:lpstr>
      <vt:lpstr> *التعليم الجامعي * الارشاد النفسي * عناصر البرنامج الارشادي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icc</cp:lastModifiedBy>
  <cp:revision>36</cp:revision>
  <dcterms:created xsi:type="dcterms:W3CDTF">2018-09-24T14:37:09Z</dcterms:created>
  <dcterms:modified xsi:type="dcterms:W3CDTF">2018-10-24T07:19:29Z</dcterms:modified>
</cp:coreProperties>
</file>